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9144000" cy="6858000" type="screen4x3"/>
  <p:notesSz cx="6858000" cy="9144000"/>
  <p:defaultTextStyle>
    <a:defPPr>
      <a:defRPr lang="pt-P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ângulo rectângulo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Grupo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orma livre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Conexão recta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t-PT" smtClean="0"/>
              <a:t>Faça clique para editar o estilo</a:t>
            </a:r>
            <a:endParaRPr lang="en-US"/>
          </a:p>
        </p:txBody>
      </p:sp>
      <p:sp>
        <p:nvSpPr>
          <p:cNvPr id="11" name="Marcador de Posição d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635045C7-EEF9-42EC-BDF8-509A0D6FB672}" type="datetimeFigureOut">
              <a:rPr lang="pt-PT"/>
              <a:pPr>
                <a:defRPr/>
              </a:pPr>
              <a:t>24-01-2011</a:t>
            </a:fld>
            <a:endParaRPr lang="pt-PT" dirty="0"/>
          </a:p>
        </p:txBody>
      </p:sp>
      <p:sp>
        <p:nvSpPr>
          <p:cNvPr id="12" name="Marcador de Posição do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t-PT"/>
          </a:p>
        </p:txBody>
      </p:sp>
      <p:sp>
        <p:nvSpPr>
          <p:cNvPr id="13" name="Marcador de Posição do Número do Diapositivo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C61448E-4509-4EC0-81E8-AADEFD2B5C1A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DA871-A969-42A3-8528-F183DE6DA004}" type="datetimeFigureOut">
              <a:rPr lang="pt-PT"/>
              <a:pPr>
                <a:defRPr/>
              </a:pPr>
              <a:t>24-01-2011</a:t>
            </a:fld>
            <a:endParaRPr lang="pt-PT" dirty="0"/>
          </a:p>
        </p:txBody>
      </p:sp>
      <p:sp>
        <p:nvSpPr>
          <p:cNvPr id="5" name="Marcador de Posição do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EB5655-AF79-4B99-A5D9-F0B67DF39140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26480-EA87-479A-B533-6EFCA8F34415}" type="datetimeFigureOut">
              <a:rPr lang="pt-PT"/>
              <a:pPr>
                <a:defRPr/>
              </a:pPr>
              <a:t>24-01-2011</a:t>
            </a:fld>
            <a:endParaRPr lang="pt-PT" dirty="0"/>
          </a:p>
        </p:txBody>
      </p:sp>
      <p:sp>
        <p:nvSpPr>
          <p:cNvPr id="5" name="Marcador de Posição do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69E0F-D932-4213-9B1C-87D0048534FD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4" name="Marcador de Posição d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863AD-B1AC-4AAE-8F76-3D35625EF5FF}" type="datetimeFigureOut">
              <a:rPr lang="pt-PT"/>
              <a:pPr>
                <a:defRPr/>
              </a:pPr>
              <a:t>24-01-2011</a:t>
            </a:fld>
            <a:endParaRPr lang="pt-PT" dirty="0"/>
          </a:p>
        </p:txBody>
      </p:sp>
      <p:sp>
        <p:nvSpPr>
          <p:cNvPr id="5" name="Marcador de Posição do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40072-3678-43A2-BAE4-9629625B21DB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visa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Divisa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4EBAE7F-F4C8-46F2-BD52-9230350BAAF1}" type="datetimeFigureOut">
              <a:rPr lang="pt-PT"/>
              <a:pPr>
                <a:defRPr/>
              </a:pPr>
              <a:t>24-01-2011</a:t>
            </a:fld>
            <a:endParaRPr lang="pt-PT" dirty="0"/>
          </a:p>
        </p:txBody>
      </p:sp>
      <p:sp>
        <p:nvSpPr>
          <p:cNvPr id="7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PT"/>
          </a:p>
        </p:txBody>
      </p:sp>
      <p:sp>
        <p:nvSpPr>
          <p:cNvPr id="8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F8C512A-9C2E-454A-B36B-E9357DA3AEBA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5" name="Marcador de Posição d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F463C-2AE0-4BB2-8E48-25D686EBFCC7}" type="datetimeFigureOut">
              <a:rPr lang="pt-PT"/>
              <a:pPr>
                <a:defRPr/>
              </a:pPr>
              <a:t>24-01-2011</a:t>
            </a:fld>
            <a:endParaRPr lang="pt-PT" dirty="0"/>
          </a:p>
        </p:txBody>
      </p:sp>
      <p:sp>
        <p:nvSpPr>
          <p:cNvPr id="6" name="Marcador de Posição do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E27F2-A4B4-4B9F-91A2-183CC7A3A78B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e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9B32470-F1DD-4538-B7D2-C08247F18602}" type="datetimeFigureOut">
              <a:rPr lang="pt-PT"/>
              <a:pPr>
                <a:defRPr/>
              </a:pPr>
              <a:t>24-01-2011</a:t>
            </a:fld>
            <a:endParaRPr lang="pt-PT" dirty="0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1FF35DA-22DF-41CF-88DF-68E320B5AF0B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Marcador de Posição d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6B1ED5-5AEC-4794-9CA7-3FE259A0D3D5}" type="datetimeFigureOut">
              <a:rPr lang="pt-PT"/>
              <a:pPr>
                <a:defRPr/>
              </a:pPr>
              <a:t>24-01-2011</a:t>
            </a:fld>
            <a:endParaRPr lang="pt-PT" dirty="0"/>
          </a:p>
        </p:txBody>
      </p:sp>
      <p:sp>
        <p:nvSpPr>
          <p:cNvPr id="4" name="Marcador de Posição do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A5453-83BF-47BA-A9DE-13AF3A129D9B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240B5-40E9-4ADF-9024-C4618F26D9F3}" type="datetimeFigureOut">
              <a:rPr lang="pt-PT"/>
              <a:pPr>
                <a:defRPr/>
              </a:pPr>
              <a:t>24-01-2011</a:t>
            </a:fld>
            <a:endParaRPr lang="pt-PT" dirty="0"/>
          </a:p>
        </p:txBody>
      </p:sp>
      <p:sp>
        <p:nvSpPr>
          <p:cNvPr id="3" name="Marcador de Posição do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92448-2D6C-4014-9FED-4FD50A64FC87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50350D9-FF52-4D80-8E1A-C043B9456106}" type="datetimeFigureOut">
              <a:rPr lang="pt-PT"/>
              <a:pPr>
                <a:defRPr/>
              </a:pPr>
              <a:t>24-01-2011</a:t>
            </a:fld>
            <a:endParaRPr lang="pt-PT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1A306A5-5DAD-4868-9833-72D7C87B7B64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vre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Forma livre 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Triângulo rectângulo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Conexão recta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Divisa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Divisa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pt-PT" noProof="0" dirty="0" smtClean="0"/>
              <a:t>Clique no ícone para adicionar uma imagem</a:t>
            </a:r>
            <a:endParaRPr lang="en-U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11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17B48340-A7A0-439B-A642-C23193D65B5F}" type="datetimeFigureOut">
              <a:rPr lang="pt-PT"/>
              <a:pPr>
                <a:defRPr/>
              </a:pPr>
              <a:t>24-01-2011</a:t>
            </a:fld>
            <a:endParaRPr lang="pt-PT" dirty="0"/>
          </a:p>
        </p:txBody>
      </p:sp>
      <p:sp>
        <p:nvSpPr>
          <p:cNvPr id="12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PT"/>
          </a:p>
        </p:txBody>
      </p:sp>
      <p:sp>
        <p:nvSpPr>
          <p:cNvPr id="13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9543A84-27C8-4129-81A4-329FFBD0CA06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4" name="Triângulo rec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5" name="Conexão recta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Posição do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pt-PT" smtClean="0"/>
              <a:t>Clique para editar o estilo</a:t>
            </a:r>
            <a:endParaRPr lang="en-US"/>
          </a:p>
        </p:txBody>
      </p:sp>
      <p:sp>
        <p:nvSpPr>
          <p:cNvPr id="1033" name="Marcador de Posição do Texto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smtClean="0"/>
          </a:p>
        </p:txBody>
      </p:sp>
      <p:sp>
        <p:nvSpPr>
          <p:cNvPr id="10" name="Marcador de Posição da Data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AB09FEC9-BF06-464B-8B5C-8D5111DA997C}" type="datetimeFigureOut">
              <a:rPr lang="pt-PT"/>
              <a:pPr>
                <a:defRPr/>
              </a:pPr>
              <a:t>24-01-2011</a:t>
            </a:fld>
            <a:endParaRPr lang="pt-PT" dirty="0"/>
          </a:p>
        </p:txBody>
      </p:sp>
      <p:sp>
        <p:nvSpPr>
          <p:cNvPr id="22" name="Marcador de Posição do Rodapé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pt-PT"/>
          </a:p>
        </p:txBody>
      </p:sp>
      <p:sp>
        <p:nvSpPr>
          <p:cNvPr id="18" name="Marcador de Posição do Número do Diapositivo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B6F0F8D5-E7F9-4A06-A27C-22295CB79B0D}" type="slidenum">
              <a:rPr lang="pt-PT"/>
              <a:pPr>
                <a:defRPr/>
              </a:pPr>
              <a:t>‹nº›</a:t>
            </a:fld>
            <a:endParaRPr lang="pt-P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73" r:id="rId2"/>
    <p:sldLayoutId id="2147483780" r:id="rId3"/>
    <p:sldLayoutId id="2147483774" r:id="rId4"/>
    <p:sldLayoutId id="2147483781" r:id="rId5"/>
    <p:sldLayoutId id="2147483775" r:id="rId6"/>
    <p:sldLayoutId id="2147483776" r:id="rId7"/>
    <p:sldLayoutId id="2147483782" r:id="rId8"/>
    <p:sldLayoutId id="2147483783" r:id="rId9"/>
    <p:sldLayoutId id="2147483777" r:id="rId10"/>
    <p:sldLayoutId id="2147483778" r:id="rId11"/>
  </p:sldLayoutIdLst>
  <p:transition spd="med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entury Gothic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entury Gothic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entury Gothic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entury Gothic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entury Gothic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entury Gothic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entury Gothic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entury Gothic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Tic1.doc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image" Target="../media/image6.gif"/><Relationship Id="rId7" Type="http://schemas.openxmlformats.org/officeDocument/2006/relationships/image" Target="../media/image10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Relationship Id="rId9" Type="http://schemas.openxmlformats.org/officeDocument/2006/relationships/image" Target="../media/image12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4213" y="5876925"/>
            <a:ext cx="7772400" cy="64928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R="0" algn="ctr" eaLnBrk="1" hangingPunct="1">
              <a:defRPr/>
            </a:pPr>
            <a:r>
              <a:rPr lang="pt-PT" dirty="0" smtClean="0">
                <a:hlinkClick r:id="rId3" action="ppaction://hlinkfile"/>
              </a:rPr>
              <a:t>Comer bem para viver mais e melhor!</a:t>
            </a:r>
            <a:endParaRPr lang="pt-PT" dirty="0" smtClean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11560" y="2348880"/>
            <a:ext cx="7774632" cy="1728192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PT" sz="6000" i="1" dirty="0" smtClean="0">
                <a:solidFill>
                  <a:schemeClr val="tx1"/>
                </a:solidFill>
              </a:rPr>
              <a:t>A</a:t>
            </a:r>
            <a:br>
              <a:rPr lang="pt-PT" sz="6000" i="1" dirty="0" smtClean="0">
                <a:solidFill>
                  <a:schemeClr val="tx1"/>
                </a:solidFill>
              </a:rPr>
            </a:br>
            <a:r>
              <a:rPr lang="pt-PT" sz="6000" i="1" dirty="0" smtClean="0">
                <a:solidFill>
                  <a:schemeClr val="tx1"/>
                </a:solidFill>
              </a:rPr>
              <a:t>Alimentação </a:t>
            </a:r>
            <a:endParaRPr lang="pt-PT" sz="60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Marcador de Posição de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endParaRPr lang="pt-PT" smtClean="0"/>
          </a:p>
          <a:p>
            <a:r>
              <a:rPr lang="pt-PT" sz="2800" smtClean="0"/>
              <a:t>As necessidades de água podem variar entre 1,5 e 3 litros dia.</a:t>
            </a:r>
          </a:p>
          <a:p>
            <a:r>
              <a:rPr lang="pt-PT" sz="2800" smtClean="0"/>
              <a:t>Beba água.</a:t>
            </a:r>
            <a:endParaRPr lang="pt-PT" smtClean="0"/>
          </a:p>
          <a:p>
            <a:pPr algn="ctr">
              <a:buFont typeface="Wingdings 3" pitchFamily="18" charset="2"/>
              <a:buNone/>
            </a:pPr>
            <a:r>
              <a:rPr lang="pt-PT" smtClean="0"/>
              <a:t>Para que…</a:t>
            </a:r>
          </a:p>
          <a:p>
            <a:pPr algn="ctr">
              <a:buFont typeface="Wingdings 3" pitchFamily="18" charset="2"/>
              <a:buNone/>
            </a:pPr>
            <a:endParaRPr lang="pt-PT" smtClean="0"/>
          </a:p>
          <a:p>
            <a:r>
              <a:rPr lang="pt-PT" smtClean="0"/>
              <a:t>A urina seja sempre clara e tenha pouco cheiro</a:t>
            </a:r>
          </a:p>
          <a:p>
            <a:endParaRPr lang="pt-PT" smtClean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PT" dirty="0" smtClean="0"/>
              <a:t>Água</a:t>
            </a:r>
            <a:endParaRPr lang="pt-PT" dirty="0"/>
          </a:p>
        </p:txBody>
      </p:sp>
      <p:pic>
        <p:nvPicPr>
          <p:cNvPr id="4" name="Imagem 3" descr="image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2852738"/>
            <a:ext cx="95250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Marcador de Posição de Conteúdo 1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504031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PT" sz="1400" smtClean="0"/>
              <a:t>A nova Roda dos Alimentos é composta por sete grupos, com funções e características nutricionais específicas:</a:t>
            </a:r>
          </a:p>
          <a:p>
            <a:pPr>
              <a:lnSpc>
                <a:spcPct val="150000"/>
              </a:lnSpc>
            </a:pPr>
            <a:r>
              <a:rPr lang="pt-PT" sz="1400" smtClean="0"/>
              <a:t>Cereais e derivados, tubérculos – 28% </a:t>
            </a:r>
          </a:p>
          <a:p>
            <a:pPr>
              <a:lnSpc>
                <a:spcPct val="150000"/>
              </a:lnSpc>
            </a:pPr>
            <a:r>
              <a:rPr lang="pt-PT" sz="1400" smtClean="0"/>
              <a:t>Hortícolas – 23% </a:t>
            </a:r>
          </a:p>
          <a:p>
            <a:pPr>
              <a:lnSpc>
                <a:spcPct val="150000"/>
              </a:lnSpc>
            </a:pPr>
            <a:r>
              <a:rPr lang="pt-PT" sz="1400" smtClean="0"/>
              <a:t>Fruta – 20% </a:t>
            </a:r>
          </a:p>
          <a:p>
            <a:pPr>
              <a:lnSpc>
                <a:spcPct val="150000"/>
              </a:lnSpc>
            </a:pPr>
            <a:r>
              <a:rPr lang="pt-PT" sz="1400" smtClean="0"/>
              <a:t>Lacticínios – 18% </a:t>
            </a:r>
          </a:p>
          <a:p>
            <a:pPr>
              <a:lnSpc>
                <a:spcPct val="150000"/>
              </a:lnSpc>
            </a:pPr>
            <a:r>
              <a:rPr lang="pt-PT" sz="1400" smtClean="0"/>
              <a:t>Carne, pescado e ovos – 5% </a:t>
            </a:r>
          </a:p>
          <a:p>
            <a:pPr>
              <a:lnSpc>
                <a:spcPct val="150000"/>
              </a:lnSpc>
            </a:pPr>
            <a:r>
              <a:rPr lang="pt-PT" sz="1400" smtClean="0"/>
              <a:t>Leguminosas – 4% </a:t>
            </a:r>
          </a:p>
          <a:p>
            <a:pPr>
              <a:lnSpc>
                <a:spcPct val="150000"/>
              </a:lnSpc>
            </a:pPr>
            <a:r>
              <a:rPr lang="pt-PT" sz="1400" smtClean="0"/>
              <a:t>Gorduras e óleos – 2% </a:t>
            </a:r>
          </a:p>
          <a:p>
            <a:pPr>
              <a:lnSpc>
                <a:spcPct val="150000"/>
              </a:lnSpc>
            </a:pPr>
            <a:r>
              <a:rPr lang="pt-PT" sz="1400" smtClean="0"/>
              <a:t>Água</a:t>
            </a:r>
          </a:p>
          <a:p>
            <a:pPr>
              <a:lnSpc>
                <a:spcPct val="150000"/>
              </a:lnSpc>
            </a:pPr>
            <a:r>
              <a:rPr lang="pt-PT" sz="1400" smtClean="0"/>
              <a:t/>
            </a:r>
            <a:br>
              <a:rPr lang="pt-PT" sz="1400" smtClean="0"/>
            </a:br>
            <a:r>
              <a:rPr lang="pt-PT" sz="1400" smtClean="0"/>
              <a:t>A água aparece no centro da Roda, embora não constitua um grupo próprio, está presente em todos eles.</a:t>
            </a:r>
            <a:br>
              <a:rPr lang="pt-PT" sz="1400" smtClean="0"/>
            </a:br>
            <a:r>
              <a:rPr lang="pt-PT" sz="1400" smtClean="0"/>
              <a:t/>
            </a:r>
            <a:br>
              <a:rPr lang="pt-PT" sz="1400" smtClean="0"/>
            </a:br>
            <a:r>
              <a:rPr lang="pt-PT" sz="1400" smtClean="0"/>
              <a:t/>
            </a:r>
            <a:br>
              <a:rPr lang="pt-PT" sz="1400" smtClean="0"/>
            </a:br>
            <a:endParaRPr lang="pt-PT" sz="1400" smtClean="0"/>
          </a:p>
          <a:p>
            <a:endParaRPr lang="pt-PT" smtClean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pt-PT" dirty="0" smtClean="0"/>
              <a:t>Roda dos Alimentos </a:t>
            </a:r>
            <a:endParaRPr lang="pt-PT" dirty="0"/>
          </a:p>
        </p:txBody>
      </p:sp>
      <p:pic>
        <p:nvPicPr>
          <p:cNvPr id="13" name="Imagem 12" descr="Roda_dos_alimento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9338" y="2205038"/>
            <a:ext cx="3081337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Fluxograma: conexão 13"/>
          <p:cNvSpPr/>
          <p:nvPr/>
        </p:nvSpPr>
        <p:spPr>
          <a:xfrm>
            <a:off x="5003800" y="1989138"/>
            <a:ext cx="673100" cy="6731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200" dirty="0"/>
              <a:t>20%</a:t>
            </a:r>
          </a:p>
        </p:txBody>
      </p:sp>
      <p:sp>
        <p:nvSpPr>
          <p:cNvPr id="21" name="Fluxograma: conexão 20"/>
          <p:cNvSpPr/>
          <p:nvPr/>
        </p:nvSpPr>
        <p:spPr>
          <a:xfrm>
            <a:off x="6227763" y="1628775"/>
            <a:ext cx="673100" cy="6731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200" dirty="0"/>
              <a:t>2%</a:t>
            </a:r>
          </a:p>
        </p:txBody>
      </p:sp>
      <p:sp>
        <p:nvSpPr>
          <p:cNvPr id="22" name="Fluxograma: conexão 21"/>
          <p:cNvSpPr/>
          <p:nvPr/>
        </p:nvSpPr>
        <p:spPr>
          <a:xfrm>
            <a:off x="7308850" y="2133600"/>
            <a:ext cx="673100" cy="6731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200" dirty="0"/>
              <a:t>18%</a:t>
            </a:r>
          </a:p>
        </p:txBody>
      </p:sp>
      <p:sp>
        <p:nvSpPr>
          <p:cNvPr id="23" name="Fluxograma: conexão 22"/>
          <p:cNvSpPr/>
          <p:nvPr/>
        </p:nvSpPr>
        <p:spPr>
          <a:xfrm>
            <a:off x="7812088" y="3141663"/>
            <a:ext cx="673100" cy="6731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200" dirty="0"/>
              <a:t>5%</a:t>
            </a:r>
          </a:p>
        </p:txBody>
      </p:sp>
      <p:sp>
        <p:nvSpPr>
          <p:cNvPr id="24" name="Fluxograma: conexão 23"/>
          <p:cNvSpPr/>
          <p:nvPr/>
        </p:nvSpPr>
        <p:spPr>
          <a:xfrm>
            <a:off x="7812088" y="3789363"/>
            <a:ext cx="673100" cy="6731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200" dirty="0"/>
              <a:t>4%</a:t>
            </a:r>
          </a:p>
        </p:txBody>
      </p:sp>
      <p:sp>
        <p:nvSpPr>
          <p:cNvPr id="25" name="Fluxograma: conexão 24"/>
          <p:cNvSpPr/>
          <p:nvPr/>
        </p:nvSpPr>
        <p:spPr>
          <a:xfrm>
            <a:off x="7235825" y="4724400"/>
            <a:ext cx="673100" cy="67468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200" dirty="0"/>
              <a:t>28%</a:t>
            </a:r>
          </a:p>
        </p:txBody>
      </p:sp>
      <p:sp>
        <p:nvSpPr>
          <p:cNvPr id="26" name="Fluxograma: conexão 25"/>
          <p:cNvSpPr/>
          <p:nvPr/>
        </p:nvSpPr>
        <p:spPr>
          <a:xfrm>
            <a:off x="4356100" y="4076700"/>
            <a:ext cx="673100" cy="6731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sz="1200" dirty="0"/>
              <a:t>23%</a:t>
            </a:r>
          </a:p>
        </p:txBody>
      </p:sp>
      <p:sp>
        <p:nvSpPr>
          <p:cNvPr id="27" name="Fita curvada para baixo 26"/>
          <p:cNvSpPr/>
          <p:nvPr/>
        </p:nvSpPr>
        <p:spPr>
          <a:xfrm>
            <a:off x="3492500" y="5949950"/>
            <a:ext cx="2232025" cy="758825"/>
          </a:xfrm>
          <a:prstGeom prst="ellipse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PT" dirty="0">
                <a:hlinkClick r:id="rId3" action="ppaction://hlinksldjump"/>
              </a:rPr>
              <a:t>FIM</a:t>
            </a:r>
            <a:endParaRPr lang="pt-PT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 animBg="1"/>
      <p:bldP spid="21" grpId="0" build="allAtOnce" animBg="1"/>
      <p:bldP spid="22" grpId="0" build="allAtOnce" animBg="1"/>
      <p:bldP spid="23" grpId="0" build="allAtOnce" animBg="1"/>
      <p:bldP spid="24" grpId="0" build="allAtOnce" animBg="1"/>
      <p:bldP spid="25" grpId="0" build="allAtOnce" animBg="1"/>
      <p:bldP spid="26" grpId="0" build="allAtOnce" animBg="1"/>
      <p:bldP spid="27" grpId="0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 bwMode="ltGray"/>
        <p:txBody>
          <a:bodyPr/>
          <a:lstStyle/>
          <a:p>
            <a:r>
              <a:rPr lang="pt-PT" smtClean="0"/>
              <a:t>Equilibrada</a:t>
            </a:r>
          </a:p>
          <a:p>
            <a:r>
              <a:rPr lang="pt-PT" smtClean="0"/>
              <a:t>Variada</a:t>
            </a:r>
          </a:p>
          <a:p>
            <a:r>
              <a:rPr lang="pt-PT" smtClean="0"/>
              <a:t>Completa</a:t>
            </a:r>
          </a:p>
          <a:p>
            <a:endParaRPr lang="pt-PT" smtClean="0"/>
          </a:p>
          <a:p>
            <a:r>
              <a:rPr lang="pt-PT" smtClean="0"/>
              <a:t>Deverá ser adaptada às necessidades calóricas, actividade física, sexo, clima do individuo.</a:t>
            </a:r>
          </a:p>
          <a:p>
            <a:endParaRPr lang="pt-PT" smtClean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PT" dirty="0" smtClean="0"/>
              <a:t>Alimentação deve ser…</a:t>
            </a:r>
            <a:endParaRPr lang="pt-PT" dirty="0"/>
          </a:p>
        </p:txBody>
      </p:sp>
      <p:pic>
        <p:nvPicPr>
          <p:cNvPr id="4" name="Imagem 3" descr="meninos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5738" y="4149725"/>
            <a:ext cx="2709862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PT" smtClean="0"/>
              <a:t>Pequeno – almoço</a:t>
            </a:r>
          </a:p>
          <a:p>
            <a:pPr eaLnBrk="1" hangingPunct="1"/>
            <a:r>
              <a:rPr lang="pt-PT" smtClean="0"/>
              <a:t>Lanche a meio da manhã</a:t>
            </a:r>
          </a:p>
          <a:p>
            <a:pPr eaLnBrk="1" hangingPunct="1"/>
            <a:r>
              <a:rPr lang="pt-PT" smtClean="0"/>
              <a:t>Almoço</a:t>
            </a:r>
          </a:p>
          <a:p>
            <a:pPr eaLnBrk="1" hangingPunct="1"/>
            <a:r>
              <a:rPr lang="pt-PT" smtClean="0"/>
              <a:t>Lanche a meio da tarde</a:t>
            </a:r>
          </a:p>
          <a:p>
            <a:pPr eaLnBrk="1" hangingPunct="1"/>
            <a:r>
              <a:rPr lang="pt-PT" smtClean="0"/>
              <a:t>Jantar</a:t>
            </a:r>
          </a:p>
          <a:p>
            <a:pPr eaLnBrk="1" hangingPunct="1"/>
            <a:r>
              <a:rPr lang="pt-PT" smtClean="0"/>
              <a:t>Ceia</a:t>
            </a:r>
          </a:p>
          <a:p>
            <a:pPr eaLnBrk="1" hangingPunct="1"/>
            <a:endParaRPr lang="pt-PT" smtClean="0"/>
          </a:p>
          <a:p>
            <a:pPr eaLnBrk="1" hangingPunct="1">
              <a:buFont typeface="Wingdings 3" pitchFamily="18" charset="2"/>
              <a:buNone/>
            </a:pPr>
            <a:r>
              <a:rPr lang="pt-PT" smtClean="0">
                <a:solidFill>
                  <a:srgbClr val="00B050"/>
                </a:solidFill>
              </a:rPr>
              <a:t>Comer com calma e em ambiente agradável.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PT" dirty="0" smtClean="0"/>
              <a:t>Repartir os alimentos em 5 ou 6 refeições</a:t>
            </a:r>
            <a:endParaRPr lang="pt-PT" dirty="0"/>
          </a:p>
        </p:txBody>
      </p:sp>
      <p:pic>
        <p:nvPicPr>
          <p:cNvPr id="4" name="Imagem 3" descr="BKG2CA2ONVJ7CATRL8PKCA7ACF49CA3B1N1ZCAWHCBUOCAPU9A84CASU0DQ1CA247EYZCAK4KBDQCAUJ584YCAKAQWC3CA3W2UQUCA28S7N2CAUXSSCYCAYENF31CARKYCMRCAZWX5U0CAFBN95W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196975"/>
            <a:ext cx="117157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Marcador de Posição de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PT" smtClean="0"/>
              <a:t>Sopa</a:t>
            </a:r>
          </a:p>
          <a:p>
            <a:pPr eaLnBrk="1" hangingPunct="1"/>
            <a:r>
              <a:rPr lang="pt-PT" smtClean="0"/>
              <a:t>Hortaliças</a:t>
            </a:r>
          </a:p>
          <a:p>
            <a:pPr eaLnBrk="1" hangingPunct="1"/>
            <a:r>
              <a:rPr lang="pt-PT" smtClean="0"/>
              <a:t>Legumes</a:t>
            </a:r>
          </a:p>
          <a:p>
            <a:pPr eaLnBrk="1" hangingPunct="1"/>
            <a:r>
              <a:rPr lang="pt-PT" smtClean="0"/>
              <a:t>Saladas</a:t>
            </a:r>
          </a:p>
          <a:p>
            <a:pPr eaLnBrk="1" hangingPunct="1"/>
            <a:r>
              <a:rPr lang="pt-PT" smtClean="0"/>
              <a:t>2 ou 3 peças de fruta por dia</a:t>
            </a:r>
          </a:p>
          <a:p>
            <a:pPr eaLnBrk="1" hangingPunct="1"/>
            <a:endParaRPr lang="pt-PT" smtClean="0"/>
          </a:p>
          <a:p>
            <a:pPr eaLnBrk="1" hangingPunct="1"/>
            <a:r>
              <a:rPr lang="pt-PT" smtClean="0"/>
              <a:t>Preferir produtos da época. 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t-PT" dirty="0" smtClean="0"/>
              <a:t>Aumentar o consumo de produtos hortícolas e frutas </a:t>
            </a:r>
            <a:endParaRPr lang="pt-PT" dirty="0"/>
          </a:p>
        </p:txBody>
      </p:sp>
      <p:pic>
        <p:nvPicPr>
          <p:cNvPr id="12" name="Imagem 11" descr="chili_spicing_up_salad_md_wht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9113" y="2133600"/>
            <a:ext cx="12382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agem 12" descr="basket_of_carrots_md_wht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2205038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Imagem 13" descr="orange_bobbing_tree_md_wht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27313" y="4941888"/>
            <a:ext cx="7905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Imagem 14" descr="Pear-01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58888" y="5013325"/>
            <a:ext cx="67627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Imagem 15" descr="pomme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08400" y="4941888"/>
            <a:ext cx="11525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Imagem 16" descr="pineapple_rocking_with_fruit_md_wht.gi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76825" y="4797425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Imagem 17" descr="water.gif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24075" y="1557338"/>
            <a:ext cx="7143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m 18" descr="transgrapes_falling_t.gif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32588" y="4652963"/>
            <a:ext cx="771525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>
          <a:xfrm>
            <a:off x="457200" y="1628775"/>
            <a:ext cx="8229600" cy="4378325"/>
          </a:xfrm>
        </p:spPr>
        <p:txBody>
          <a:bodyPr/>
          <a:lstStyle/>
          <a:p>
            <a:pPr eaLnBrk="1" hangingPunct="1"/>
            <a:r>
              <a:rPr lang="pt-PT" sz="2400" dirty="0" smtClean="0"/>
              <a:t>Crianças e adolescentes – 5 a 7,5dl</a:t>
            </a:r>
          </a:p>
          <a:p>
            <a:pPr eaLnBrk="1" hangingPunct="1"/>
            <a:r>
              <a:rPr lang="pt-PT" sz="2400" dirty="0" smtClean="0"/>
              <a:t>Adultos – 6dl</a:t>
            </a:r>
          </a:p>
          <a:p>
            <a:pPr eaLnBrk="1" hangingPunct="1"/>
            <a:r>
              <a:rPr lang="pt-PT" sz="2400" dirty="0" smtClean="0"/>
              <a:t>Idosos -7,5dl</a:t>
            </a:r>
          </a:p>
          <a:p>
            <a:pPr eaLnBrk="1" hangingPunct="1"/>
            <a:r>
              <a:rPr lang="pt-PT" sz="2400" dirty="0" smtClean="0"/>
              <a:t>Grávidas – 7,5 dl</a:t>
            </a:r>
          </a:p>
          <a:p>
            <a:pPr eaLnBrk="1" hangingPunct="1"/>
            <a:r>
              <a:rPr lang="pt-PT" sz="2400" dirty="0" smtClean="0"/>
              <a:t>Aleitantes  - 10 dl</a:t>
            </a:r>
          </a:p>
          <a:p>
            <a:pPr eaLnBrk="1" hangingPunct="1"/>
            <a:endParaRPr lang="pt-PT" sz="2400" dirty="0" smtClean="0"/>
          </a:p>
          <a:p>
            <a:pPr eaLnBrk="1" hangingPunct="1">
              <a:buFont typeface="Wingdings 3" pitchFamily="18" charset="2"/>
              <a:buNone/>
            </a:pPr>
            <a:r>
              <a:rPr lang="pt-PT" sz="2400" dirty="0" smtClean="0"/>
              <a:t>Um copo de leite (2,5dl) pode ser substituído por:</a:t>
            </a:r>
          </a:p>
          <a:p>
            <a:pPr eaLnBrk="1" hangingPunct="1"/>
            <a:r>
              <a:rPr lang="pt-PT" sz="2000" dirty="0" smtClean="0"/>
              <a:t>200g de iogurte</a:t>
            </a:r>
          </a:p>
          <a:p>
            <a:pPr eaLnBrk="1" hangingPunct="1"/>
            <a:r>
              <a:rPr lang="pt-PT" sz="2000" dirty="0" smtClean="0"/>
              <a:t>100g de requeijão</a:t>
            </a:r>
          </a:p>
          <a:p>
            <a:pPr eaLnBrk="1" hangingPunct="1"/>
            <a:r>
              <a:rPr lang="pt-PT" sz="2000" dirty="0" smtClean="0"/>
              <a:t>50 g de queijo fresco</a:t>
            </a:r>
          </a:p>
          <a:p>
            <a:pPr eaLnBrk="1" hangingPunct="1"/>
            <a:r>
              <a:rPr lang="pt-PT" sz="2000" dirty="0" smtClean="0"/>
              <a:t>30 g de queijo maduro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22413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pt-PT" dirty="0" smtClean="0"/>
              <a:t/>
            </a:r>
            <a:br>
              <a:rPr lang="pt-PT" dirty="0" smtClean="0"/>
            </a:br>
            <a:r>
              <a:rPr lang="pt-PT" dirty="0" smtClean="0"/>
              <a:t>Consumo adequado de Leite e substitutos</a:t>
            </a:r>
            <a:br>
              <a:rPr lang="pt-PT" dirty="0" smtClean="0"/>
            </a:br>
            <a:endParaRPr lang="pt-PT" dirty="0"/>
          </a:p>
        </p:txBody>
      </p:sp>
      <p:pic>
        <p:nvPicPr>
          <p:cNvPr id="4" name="Imagem 3" descr="ch_12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5084763"/>
            <a:ext cx="132397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5" descr="leit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182" y="2298830"/>
            <a:ext cx="1190622" cy="1630236"/>
          </a:xfrm>
          <a:prstGeom prst="rect">
            <a:avLst/>
          </a:prstGeom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233862"/>
          </a:xfrm>
        </p:spPr>
        <p:txBody>
          <a:bodyPr/>
          <a:lstStyle/>
          <a:p>
            <a:pPr eaLnBrk="1" hangingPunct="1"/>
            <a:r>
              <a:rPr lang="pt-PT" smtClean="0"/>
              <a:t>Reduzir o uso de sal nos cozinhados</a:t>
            </a:r>
          </a:p>
          <a:p>
            <a:pPr eaLnBrk="1" hangingPunct="1">
              <a:buFont typeface="Wingdings 3" pitchFamily="18" charset="2"/>
              <a:buNone/>
            </a:pPr>
            <a:endParaRPr lang="pt-PT" smtClean="0"/>
          </a:p>
          <a:p>
            <a:pPr eaLnBrk="1" hangingPunct="1"/>
            <a:r>
              <a:rPr lang="pt-PT" smtClean="0"/>
              <a:t>Reduzir os alimentos salgados</a:t>
            </a:r>
          </a:p>
          <a:p>
            <a:pPr eaLnBrk="1" hangingPunct="1"/>
            <a:endParaRPr lang="pt-PT" smtClean="0"/>
          </a:p>
          <a:p>
            <a:pPr eaLnBrk="1" hangingPunct="1"/>
            <a:r>
              <a:rPr lang="pt-PT" smtClean="0"/>
              <a:t>Recorrer a ervas aromáticas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PT" dirty="0" smtClean="0"/>
              <a:t>Eliminar o sal</a:t>
            </a:r>
            <a:endParaRPr lang="pt-PT" dirty="0"/>
          </a:p>
        </p:txBody>
      </p:sp>
      <p:pic>
        <p:nvPicPr>
          <p:cNvPr id="4" name="Imagem 3" descr="salteggsw1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4663" y="404813"/>
            <a:ext cx="1428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m 4" descr="salt_shaker_chasing_french_fries_md_wht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0788" y="2492375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Multiplicar 5"/>
          <p:cNvSpPr/>
          <p:nvPr/>
        </p:nvSpPr>
        <p:spPr>
          <a:xfrm>
            <a:off x="6516688" y="2852738"/>
            <a:ext cx="719137" cy="69850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PT"/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4525962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pt-PT" dirty="0" smtClean="0"/>
              <a:t>Prefira pão escuro, mas não necessariamente integral</a:t>
            </a:r>
          </a:p>
          <a:p>
            <a:pPr eaLnBrk="1" hangingPunct="1">
              <a:lnSpc>
                <a:spcPct val="150000"/>
              </a:lnSpc>
            </a:pPr>
            <a:r>
              <a:rPr lang="pt-PT" dirty="0" smtClean="0"/>
              <a:t>Coma feijão, grão, ervilhas, fava, lentilhas</a:t>
            </a:r>
          </a:p>
          <a:p>
            <a:pPr eaLnBrk="1" hangingPunct="1">
              <a:lnSpc>
                <a:spcPct val="150000"/>
              </a:lnSpc>
            </a:pPr>
            <a:r>
              <a:rPr lang="pt-PT" dirty="0" smtClean="0"/>
              <a:t>Massas</a:t>
            </a:r>
          </a:p>
          <a:p>
            <a:pPr eaLnBrk="1" hangingPunct="1">
              <a:lnSpc>
                <a:spcPct val="150000"/>
              </a:lnSpc>
            </a:pPr>
            <a:r>
              <a:rPr lang="pt-PT" dirty="0" smtClean="0"/>
              <a:t>Arroz</a:t>
            </a:r>
          </a:p>
          <a:p>
            <a:pPr eaLnBrk="1" hangingPunct="1">
              <a:lnSpc>
                <a:spcPct val="150000"/>
              </a:lnSpc>
            </a:pPr>
            <a:r>
              <a:rPr lang="pt-PT" dirty="0" smtClean="0"/>
              <a:t>batata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PT" dirty="0" smtClean="0"/>
              <a:t>Consumo pão e leguminosas</a:t>
            </a:r>
            <a:endParaRPr lang="pt-PT" dirty="0"/>
          </a:p>
        </p:txBody>
      </p:sp>
      <p:pic>
        <p:nvPicPr>
          <p:cNvPr id="4" name="Imagem 3" descr="loaf_steaming_md_wht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1857364"/>
            <a:ext cx="9239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m 4" descr="jopeas2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43834" y="3286124"/>
            <a:ext cx="12192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m 7" descr="imagesCAC6PM6X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3174" y="3500438"/>
            <a:ext cx="1442361" cy="1134505"/>
          </a:xfrm>
          <a:prstGeom prst="rect">
            <a:avLst/>
          </a:prstGeom>
        </p:spPr>
      </p:pic>
      <p:pic>
        <p:nvPicPr>
          <p:cNvPr id="12" name="Imagem 11" descr="batata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14612" y="4857760"/>
            <a:ext cx="289561" cy="557785"/>
          </a:xfrm>
          <a:prstGeom prst="rect">
            <a:avLst/>
          </a:prstGeom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Marcador de Posição de Conteúdo 1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525962"/>
          </a:xfrm>
        </p:spPr>
        <p:txBody>
          <a:bodyPr/>
          <a:lstStyle/>
          <a:p>
            <a:pPr eaLnBrk="1" hangingPunct="1">
              <a:buFont typeface="Wingdings 3" pitchFamily="18" charset="2"/>
              <a:buNone/>
            </a:pPr>
            <a:r>
              <a:rPr lang="pt-PT" smtClean="0">
                <a:solidFill>
                  <a:srgbClr val="FF0000"/>
                </a:solidFill>
              </a:rPr>
              <a:t>Reduzir</a:t>
            </a:r>
            <a:r>
              <a:rPr lang="pt-PT" smtClean="0"/>
              <a:t> </a:t>
            </a:r>
          </a:p>
          <a:p>
            <a:pPr eaLnBrk="1" hangingPunct="1">
              <a:lnSpc>
                <a:spcPct val="150000"/>
              </a:lnSpc>
            </a:pPr>
            <a:r>
              <a:rPr lang="pt-PT" smtClean="0"/>
              <a:t>o uso de açúcar</a:t>
            </a:r>
          </a:p>
          <a:p>
            <a:pPr eaLnBrk="1" hangingPunct="1">
              <a:lnSpc>
                <a:spcPct val="150000"/>
              </a:lnSpc>
            </a:pPr>
            <a:r>
              <a:rPr lang="pt-PT" smtClean="0"/>
              <a:t>o consumo de refrigerantes</a:t>
            </a:r>
          </a:p>
          <a:p>
            <a:pPr eaLnBrk="1" hangingPunct="1">
              <a:lnSpc>
                <a:spcPct val="150000"/>
              </a:lnSpc>
            </a:pPr>
            <a:r>
              <a:rPr lang="pt-PT" smtClean="0"/>
              <a:t>Produtos de pastelaria, que contêm açúcar em abundância 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PT" dirty="0" smtClean="0"/>
              <a:t>Açúcar e doces</a:t>
            </a:r>
            <a:endParaRPr lang="pt-PT" dirty="0"/>
          </a:p>
        </p:txBody>
      </p:sp>
      <p:pic>
        <p:nvPicPr>
          <p:cNvPr id="14341" name="Imagem 4" descr="Ic_12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4652963"/>
            <a:ext cx="1143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Imagem 5" descr="jcanbar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888" y="4868863"/>
            <a:ext cx="15240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6" descr="imagesCARO0QCM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4744" y="4572008"/>
            <a:ext cx="1633535" cy="1563191"/>
          </a:xfrm>
          <a:prstGeom prst="rect">
            <a:avLst/>
          </a:prstGeom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Marcador de Posição de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smtClean="0"/>
              <a:t>Restringir a utilização de gorduras</a:t>
            </a:r>
          </a:p>
          <a:p>
            <a:r>
              <a:rPr lang="pt-PT" smtClean="0"/>
              <a:t>Deixe de fritar, refogar e sobreaquecer gorduras pouco resistentes</a:t>
            </a:r>
          </a:p>
          <a:p>
            <a:r>
              <a:rPr lang="pt-PT" smtClean="0"/>
              <a:t>Preferir o azeite, óleo de amendoim  ou banha.</a:t>
            </a:r>
          </a:p>
          <a:p>
            <a:r>
              <a:rPr lang="pt-PT" smtClean="0"/>
              <a:t>Limitar o uso de gorduras saturadas (manteiga e margarina.</a:t>
            </a:r>
          </a:p>
          <a:p>
            <a:r>
              <a:rPr lang="pt-PT" smtClean="0"/>
              <a:t>Retirar a gordura visível das carnes</a:t>
            </a:r>
          </a:p>
          <a:p>
            <a:endParaRPr lang="pt-PT" smtClean="0"/>
          </a:p>
          <a:p>
            <a:endParaRPr lang="pt-PT" smtClean="0"/>
          </a:p>
          <a:p>
            <a:endParaRPr lang="pt-PT" smtClean="0"/>
          </a:p>
          <a:p>
            <a:endParaRPr lang="pt-PT" smtClean="0"/>
          </a:p>
          <a:p>
            <a:endParaRPr lang="pt-PT" smtClean="0"/>
          </a:p>
          <a:p>
            <a:endParaRPr lang="pt-PT" smtClean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t-PT" dirty="0" smtClean="0"/>
              <a:t>Gorduras</a:t>
            </a:r>
            <a:endParaRPr lang="pt-PT" dirty="0"/>
          </a:p>
        </p:txBody>
      </p:sp>
      <p:pic>
        <p:nvPicPr>
          <p:cNvPr id="15364" name="Imagem 3" descr="speis027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04025" y="549275"/>
            <a:ext cx="1428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m 4" descr="peanut_butter_detail_md_wht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7625" y="3068638"/>
            <a:ext cx="1143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fluência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Energia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1120</TotalTime>
  <Words>349</Words>
  <Application>Microsoft Office PowerPoint</Application>
  <PresentationFormat>Apresentação no Ecrã (4:3)</PresentationFormat>
  <Paragraphs>90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11</vt:i4>
      </vt:variant>
    </vt:vector>
  </HeadingPairs>
  <TitlesOfParts>
    <vt:vector size="12" baseType="lpstr">
      <vt:lpstr>Confluência</vt:lpstr>
      <vt:lpstr>A Alimentação </vt:lpstr>
      <vt:lpstr>Alimentação deve ser…</vt:lpstr>
      <vt:lpstr>Repartir os alimentos em 5 ou 6 refeições</vt:lpstr>
      <vt:lpstr>Aumentar o consumo de produtos hortícolas e frutas </vt:lpstr>
      <vt:lpstr> Consumo adequado de Leite e substitutos </vt:lpstr>
      <vt:lpstr>Eliminar o sal</vt:lpstr>
      <vt:lpstr>Consumo pão e leguminosas</vt:lpstr>
      <vt:lpstr>Açúcar e doces</vt:lpstr>
      <vt:lpstr>Gorduras</vt:lpstr>
      <vt:lpstr>Água</vt:lpstr>
      <vt:lpstr>Roda dos Alimentos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HP530</dc:creator>
  <cp:lastModifiedBy>Daniel</cp:lastModifiedBy>
  <cp:revision>66</cp:revision>
  <dcterms:created xsi:type="dcterms:W3CDTF">2011-01-21T19:13:33Z</dcterms:created>
  <dcterms:modified xsi:type="dcterms:W3CDTF">2011-01-24T13:02:40Z</dcterms:modified>
</cp:coreProperties>
</file>