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0" r:id="rId3"/>
    <p:sldId id="257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58" r:id="rId13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PT" smtClean="0"/>
              <a:t>Faça clique para editar o estilo</a:t>
            </a:r>
            <a:endParaRPr kumimoji="0" lang="en-US"/>
          </a:p>
        </p:txBody>
      </p:sp>
      <p:sp>
        <p:nvSpPr>
          <p:cNvPr id="30" name="Marcador de Posição d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70A24-09B8-4223-93FF-1674E15F451C}" type="datetimeFigureOut">
              <a:rPr lang="pt-PT" smtClean="0"/>
              <a:pPr/>
              <a:t>26-01-2011</a:t>
            </a:fld>
            <a:endParaRPr lang="pt-PT"/>
          </a:p>
        </p:txBody>
      </p:sp>
      <p:sp>
        <p:nvSpPr>
          <p:cNvPr id="19" name="Marcador de Posição do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27" name="Marcador de Posição do Número do Diapositivo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1935-F944-4361-96C8-D6E77E5B677A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  <p:transition spd="med">
    <p:wheel/>
    <p:sndAc>
      <p:stSnd>
        <p:snd r:embed="rId1" name="arrow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70A24-09B8-4223-93FF-1674E15F451C}" type="datetimeFigureOut">
              <a:rPr lang="pt-PT" smtClean="0"/>
              <a:pPr/>
              <a:t>26-01-2011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1935-F944-4361-96C8-D6E77E5B677A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  <p:transition spd="med">
    <p:wheel/>
    <p:sndAc>
      <p:stSnd>
        <p:snd r:embed="rId1" name="arrow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70A24-09B8-4223-93FF-1674E15F451C}" type="datetimeFigureOut">
              <a:rPr lang="pt-PT" smtClean="0"/>
              <a:pPr/>
              <a:t>26-01-2011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1935-F944-4361-96C8-D6E77E5B677A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  <p:transition spd="med">
    <p:wheel/>
    <p:sndAc>
      <p:stSnd>
        <p:snd r:embed="rId1" name="arrow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70A24-09B8-4223-93FF-1674E15F451C}" type="datetimeFigureOut">
              <a:rPr lang="pt-PT" smtClean="0"/>
              <a:pPr/>
              <a:t>26-01-2011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1935-F944-4361-96C8-D6E77E5B677A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  <p:transition spd="med">
    <p:wheel/>
    <p:sndAc>
      <p:stSnd>
        <p:snd r:embed="rId1" name="arrow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70A24-09B8-4223-93FF-1674E15F451C}" type="datetimeFigureOut">
              <a:rPr lang="pt-PT" smtClean="0"/>
              <a:pPr/>
              <a:t>26-01-2011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1935-F944-4361-96C8-D6E77E5B677A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  <p:transition spd="med">
    <p:wheel/>
    <p:sndAc>
      <p:stSnd>
        <p:snd r:embed="rId1" name="arrow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70A24-09B8-4223-93FF-1674E15F451C}" type="datetimeFigureOut">
              <a:rPr lang="pt-PT" smtClean="0"/>
              <a:pPr/>
              <a:t>26-01-2011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1935-F944-4361-96C8-D6E77E5B677A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  <p:transition spd="med">
    <p:wheel/>
    <p:sndAc>
      <p:stSnd>
        <p:snd r:embed="rId1" name="arrow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5" name="Marcador de Posição de Conteúdo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70A24-09B8-4223-93FF-1674E15F451C}" type="datetimeFigureOut">
              <a:rPr lang="pt-PT" smtClean="0"/>
              <a:pPr/>
              <a:t>26-01-2011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1935-F944-4361-96C8-D6E77E5B677A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  <p:transition spd="med">
    <p:wheel/>
    <p:sndAc>
      <p:stSnd>
        <p:snd r:embed="rId1" name="arrow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70A24-09B8-4223-93FF-1674E15F451C}" type="datetimeFigureOut">
              <a:rPr lang="pt-PT" smtClean="0"/>
              <a:pPr/>
              <a:t>26-01-2011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1935-F944-4361-96C8-D6E77E5B677A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  <p:transition spd="med">
    <p:wheel/>
    <p:sndAc>
      <p:stSnd>
        <p:snd r:embed="rId1" name="arrow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70A24-09B8-4223-93FF-1674E15F451C}" type="datetimeFigureOut">
              <a:rPr lang="pt-PT" smtClean="0"/>
              <a:pPr/>
              <a:t>26-01-2011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1935-F944-4361-96C8-D6E77E5B677A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  <p:transition spd="med">
    <p:wheel/>
    <p:sndAc>
      <p:stSnd>
        <p:snd r:embed="rId1" name="arrow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70A24-09B8-4223-93FF-1674E15F451C}" type="datetimeFigureOut">
              <a:rPr lang="pt-PT" smtClean="0"/>
              <a:pPr/>
              <a:t>26-01-2011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1935-F944-4361-96C8-D6E77E5B677A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  <p:transition spd="med">
    <p:wheel/>
    <p:sndAc>
      <p:stSnd>
        <p:snd r:embed="rId1" name="arrow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rtar e Arredondar Rectângulo de Canto Simples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ângulo rectângulo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70A24-09B8-4223-93FF-1674E15F451C}" type="datetimeFigureOut">
              <a:rPr lang="pt-PT" smtClean="0"/>
              <a:pPr/>
              <a:t>26-01-2011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9621935-F944-4361-96C8-D6E77E5B677A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PT" smtClean="0"/>
              <a:t>Clique no ícone para adicionar uma imagem</a:t>
            </a:r>
            <a:endParaRPr kumimoji="0" lang="en-US" dirty="0"/>
          </a:p>
        </p:txBody>
      </p:sp>
      <p:sp>
        <p:nvSpPr>
          <p:cNvPr id="10" name="Forma liv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a liv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wheel/>
    <p:sndAc>
      <p:stSnd>
        <p:snd r:embed="rId1" name="arrow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a liv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Marcador de Posição do Título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0" name="Marcador de Posição do Texto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PT" smtClean="0"/>
              <a:t>Clique para editar os estilos</a:t>
            </a:r>
          </a:p>
          <a:p>
            <a:pPr lvl="1" eaLnBrk="1" latinLnBrk="0" hangingPunct="1"/>
            <a:r>
              <a:rPr kumimoji="0" lang="pt-PT" smtClean="0"/>
              <a:t>Segundo nível</a:t>
            </a:r>
          </a:p>
          <a:p>
            <a:pPr lvl="2" eaLnBrk="1" latinLnBrk="0" hangingPunct="1"/>
            <a:r>
              <a:rPr kumimoji="0" lang="pt-PT" smtClean="0"/>
              <a:t>Terceiro nível</a:t>
            </a:r>
          </a:p>
          <a:p>
            <a:pPr lvl="3" eaLnBrk="1" latinLnBrk="0" hangingPunct="1"/>
            <a:r>
              <a:rPr kumimoji="0" lang="pt-PT" smtClean="0"/>
              <a:t>Quarto nível</a:t>
            </a:r>
          </a:p>
          <a:p>
            <a:pPr lvl="4" eaLnBrk="1" latinLnBrk="0" hangingPunct="1"/>
            <a:r>
              <a:rPr kumimoji="0" lang="pt-PT" smtClean="0"/>
              <a:t>Quinto nível</a:t>
            </a:r>
            <a:endParaRPr kumimoji="0" lang="en-US"/>
          </a:p>
        </p:txBody>
      </p:sp>
      <p:sp>
        <p:nvSpPr>
          <p:cNvPr id="10" name="Marcador de Posição da Data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C970A24-09B8-4223-93FF-1674E15F451C}" type="datetimeFigureOut">
              <a:rPr lang="pt-PT" smtClean="0"/>
              <a:pPr/>
              <a:t>26-01-2011</a:t>
            </a:fld>
            <a:endParaRPr lang="pt-PT"/>
          </a:p>
        </p:txBody>
      </p:sp>
      <p:sp>
        <p:nvSpPr>
          <p:cNvPr id="22" name="Marcador de Posição do Rodapé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18" name="Marcador de Posição do Número do Diapositivo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9621935-F944-4361-96C8-D6E77E5B677A}" type="slidenum">
              <a:rPr lang="pt-PT" smtClean="0"/>
              <a:pPr/>
              <a:t>‹nº›</a:t>
            </a:fld>
            <a:endParaRPr lang="pt-PT"/>
          </a:p>
        </p:txBody>
      </p:sp>
      <p:grpSp>
        <p:nvGrpSpPr>
          <p:cNvPr id="2" name="Grupo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a liv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a liv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med">
    <p:wheel/>
    <p:sndAc>
      <p:stSnd>
        <p:snd r:embed="rId13" name="arrow.wav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1.xml"/><Relationship Id="rId1" Type="http://schemas.openxmlformats.org/officeDocument/2006/relationships/audio" Target="file:///E:\Musica%20mp3\The_Best_Pessimist_-_Autumn_Leaves.mp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2.gif"/><Relationship Id="rId7" Type="http://schemas.openxmlformats.org/officeDocument/2006/relationships/image" Target="../media/image13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vueloimaginariodeirene.blogspot.com/" TargetMode="External"/><Relationship Id="rId3" Type="http://schemas.openxmlformats.org/officeDocument/2006/relationships/hyperlink" Target="http://danieldelana.wordpress.com/author/danieldelana/" TargetMode="External"/><Relationship Id="rId7" Type="http://schemas.openxmlformats.org/officeDocument/2006/relationships/hyperlink" Target="http://olhares.aeiou.pt/a_magia_da_alta_montanha_foto3113786.html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mblog.canalblog.com/archives/portugal/index.html" TargetMode="External"/><Relationship Id="rId5" Type="http://schemas.openxmlformats.org/officeDocument/2006/relationships/hyperlink" Target="http://ultradownloads.uol.com.br/papel-de-parede/Relevo/" TargetMode="External"/><Relationship Id="rId10" Type="http://schemas.openxmlformats.org/officeDocument/2006/relationships/hyperlink" Target="http://www.geopor.pt/gne/ptgeol/geomorf/vale_u.html" TargetMode="External"/><Relationship Id="rId4" Type="http://schemas.openxmlformats.org/officeDocument/2006/relationships/hyperlink" Target="http://diegofonseca.blogspot.com/2007/04/formao-do-relevo-terrestre.html" TargetMode="External"/><Relationship Id="rId9" Type="http://schemas.openxmlformats.org/officeDocument/2006/relationships/hyperlink" Target="http://olhares.aeiou.pt/planalto_transmontano_foto1162039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7" Type="http://schemas.openxmlformats.org/officeDocument/2006/relationships/slide" Target="slide10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5" Type="http://schemas.openxmlformats.org/officeDocument/2006/relationships/slide" Target="slide8.xml"/><Relationship Id="rId4" Type="http://schemas.openxmlformats.org/officeDocument/2006/relationships/slide" Target="slide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alphaModFix amt="78000"/>
            <a:lum/>
          </a:blip>
          <a:srcRect/>
          <a:tile tx="0" ty="0" sx="55000" sy="55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he_Best_Pessimist_-_Autumn_Leave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  <a:scene3d>
              <a:camera prst="perspectiveRelaxedModerately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pt-PT" sz="40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ASPECTOS FÍSICOS DO MEIO</a:t>
            </a:r>
            <a:endParaRPr lang="pt-PT" sz="40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pt-PT" b="1" spc="50" dirty="0" smtClean="0">
                <a:ln w="3810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Arial" pitchFamily="34" charset="0"/>
                <a:cs typeface="Arial" pitchFamily="34" charset="0"/>
              </a:rPr>
              <a:t>O Relevo Terrestre</a:t>
            </a:r>
          </a:p>
        </p:txBody>
      </p:sp>
    </p:spTree>
  </p:cSld>
  <p:clrMapOvr>
    <a:masterClrMapping/>
  </p:clrMapOvr>
  <p:transition spd="slow" advTm="4000">
    <p:newsflash/>
    <p:sndAc>
      <p:stSnd>
        <p:snd r:embed="rId3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2">
                <p:cTn id="1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 Serra é…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PT" dirty="0" smtClean="0"/>
          </a:p>
          <a:p>
            <a:pPr>
              <a:buNone/>
            </a:pPr>
            <a:endParaRPr lang="pt-PT" dirty="0" smtClean="0"/>
          </a:p>
          <a:p>
            <a:endParaRPr lang="pt-PT" dirty="0" smtClean="0"/>
          </a:p>
          <a:p>
            <a:endParaRPr lang="pt-PT" dirty="0" smtClean="0"/>
          </a:p>
          <a:p>
            <a:endParaRPr lang="pt-PT" dirty="0" smtClean="0"/>
          </a:p>
          <a:p>
            <a:endParaRPr lang="pt-PT" dirty="0" smtClean="0"/>
          </a:p>
          <a:p>
            <a:endParaRPr lang="pt-PT" dirty="0" smtClean="0"/>
          </a:p>
          <a:p>
            <a:r>
              <a:rPr lang="pt-PT" sz="3000" b="1" dirty="0" smtClean="0"/>
              <a:t>…um conjunto de montanhas próximas umas das outras</a:t>
            </a:r>
            <a:endParaRPr lang="pt-PT" sz="3000" b="1" dirty="0"/>
          </a:p>
        </p:txBody>
      </p:sp>
      <p:pic>
        <p:nvPicPr>
          <p:cNvPr id="4" name="Imagem 3" descr="serra_da_estrela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1772816"/>
            <a:ext cx="4895824" cy="35400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45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Formas de Relevo </a:t>
            </a:r>
            <a:endParaRPr lang="pt-PT" dirty="0"/>
          </a:p>
        </p:txBody>
      </p:sp>
      <p:pic>
        <p:nvPicPr>
          <p:cNvPr id="4" name="Marcador de Posição de Conteúdo 3" descr="DSC01498[1]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251520" y="1844824"/>
            <a:ext cx="2566251" cy="1924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m 4" descr="3113786[1]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87824" y="1916832"/>
            <a:ext cx="2700303" cy="18002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m 5" descr="7._las_colinas_de_chocolate,_en_filipinas[1]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12160" y="1844824"/>
            <a:ext cx="2553072" cy="19148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m 6" descr="1162039[1]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1520" y="4221088"/>
            <a:ext cx="2671775" cy="17811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m 7" descr="vale_u[1]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131840" y="4129426"/>
            <a:ext cx="2626742" cy="19097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m 8" descr="serra_da_estrela[1]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012160" y="4077072"/>
            <a:ext cx="2589224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Nuvem 9"/>
          <p:cNvSpPr/>
          <p:nvPr/>
        </p:nvSpPr>
        <p:spPr>
          <a:xfrm>
            <a:off x="3347864" y="6021288"/>
            <a:ext cx="2232248" cy="57606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isometricTopUp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pt-PT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FIM</a:t>
            </a:r>
            <a:endParaRPr lang="pt-PT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Fluxograma: processo alternativo 10"/>
          <p:cNvSpPr/>
          <p:nvPr/>
        </p:nvSpPr>
        <p:spPr>
          <a:xfrm rot="20926370">
            <a:off x="854483" y="2493181"/>
            <a:ext cx="1524174" cy="426116"/>
          </a:xfrm>
          <a:prstGeom prst="flowChartAlternateProcess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perspectiveFront"/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pt-PT" b="1" cap="all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reflection blurRad="6350" stA="60000" endA="900" endPos="58000" dir="5400000" sy="-100000" algn="bl" rotWithShape="0"/>
                </a:effectLst>
              </a:rPr>
              <a:t>Planície</a:t>
            </a:r>
            <a:endParaRPr lang="pt-PT" b="1" cap="all" dirty="0">
              <a:ln w="0"/>
              <a:solidFill>
                <a:schemeClr val="accent1">
                  <a:lumMod val="75000"/>
                </a:schemeClr>
              </a:solidFill>
              <a:effectLst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12" name="Fluxograma: processo alternativo 11"/>
          <p:cNvSpPr/>
          <p:nvPr/>
        </p:nvSpPr>
        <p:spPr>
          <a:xfrm rot="20708968">
            <a:off x="3229042" y="2578943"/>
            <a:ext cx="2111918" cy="471834"/>
          </a:xfrm>
          <a:prstGeom prst="flowChartAlternateProcess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perspectiveFront"/>
              <a:lightRig rig="soft" dir="t">
                <a:rot lat="0" lon="0" rev="10800000"/>
              </a:lightRig>
            </a:scene3d>
            <a:sp3d extrusionH="57150"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pt-PT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MONTANHA</a:t>
            </a:r>
            <a:endParaRPr lang="pt-PT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13" name="Fluxograma: processo alternativo 12"/>
          <p:cNvSpPr/>
          <p:nvPr/>
        </p:nvSpPr>
        <p:spPr>
          <a:xfrm rot="20926370">
            <a:off x="6333591" y="2534805"/>
            <a:ext cx="1962559" cy="535995"/>
          </a:xfrm>
          <a:prstGeom prst="flowChartAlternateProcess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perspective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pt-PT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COLINA</a:t>
            </a:r>
            <a:endParaRPr lang="pt-PT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14" name="Fluxograma: processo alternativo 13"/>
          <p:cNvSpPr/>
          <p:nvPr/>
        </p:nvSpPr>
        <p:spPr>
          <a:xfrm rot="20926370">
            <a:off x="853372" y="5002164"/>
            <a:ext cx="1640208" cy="426116"/>
          </a:xfrm>
          <a:prstGeom prst="flowChartAlternateProcess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perspective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t-PT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PLANALTO</a:t>
            </a:r>
            <a:endParaRPr lang="pt-PT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15" name="Fluxograma: processo alternativo 14"/>
          <p:cNvSpPr/>
          <p:nvPr/>
        </p:nvSpPr>
        <p:spPr>
          <a:xfrm rot="20926370">
            <a:off x="3734802" y="4941453"/>
            <a:ext cx="1524174" cy="426116"/>
          </a:xfrm>
          <a:prstGeom prst="flowChartAlternateProcess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perspective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t-PT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  <a:reflection blurRad="6350" stA="60000" endA="900" endPos="58000" dir="5400000" sy="-100000" algn="bl" rotWithShape="0"/>
                </a:effectLst>
              </a:rPr>
              <a:t>VALE</a:t>
            </a:r>
            <a:endParaRPr lang="pt-PT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16" name="Fluxograma: processo alternativo 15"/>
          <p:cNvSpPr/>
          <p:nvPr/>
        </p:nvSpPr>
        <p:spPr>
          <a:xfrm rot="20926370">
            <a:off x="6687130" y="4725428"/>
            <a:ext cx="1524174" cy="426116"/>
          </a:xfrm>
          <a:prstGeom prst="flowChartAlternateProcess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perspective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t-PT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SERRA</a:t>
            </a:r>
            <a:endParaRPr lang="pt-PT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60000" endA="900" endPos="580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build="p" animBg="1"/>
      <p:bldP spid="11" grpId="0" build="p" animBg="1"/>
      <p:bldP spid="12" grpId="0" build="p" animBg="1"/>
      <p:bldP spid="13" grpId="0" build="p" animBg="1"/>
      <p:bldP spid="14" grpId="0" build="p" animBg="1"/>
      <p:bldP spid="15" grpId="0" build="p" animBg="1"/>
      <p:bldP spid="16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Bibliografia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pt-PT" sz="1600" dirty="0" smtClean="0"/>
          </a:p>
          <a:p>
            <a:r>
              <a:rPr lang="pt-PT" sz="1800" dirty="0" smtClean="0"/>
              <a:t>Silva, Conceição Vieira </a:t>
            </a:r>
            <a:r>
              <a:rPr lang="pt-PT" sz="1800" i="1" dirty="0" err="1" smtClean="0"/>
              <a:t>et</a:t>
            </a:r>
            <a:r>
              <a:rPr lang="pt-PT" sz="1800" i="1" dirty="0" smtClean="0"/>
              <a:t>. </a:t>
            </a:r>
            <a:r>
              <a:rPr lang="pt-PT" sz="1800" i="1" dirty="0" err="1" smtClean="0"/>
              <a:t>al.-</a:t>
            </a:r>
            <a:r>
              <a:rPr lang="pt-PT" sz="1800" i="1" dirty="0" smtClean="0"/>
              <a:t> </a:t>
            </a:r>
            <a:r>
              <a:rPr lang="pt-PT" sz="1800" dirty="0" smtClean="0"/>
              <a:t>Estudo do Meio 3º ano. </a:t>
            </a:r>
            <a:r>
              <a:rPr lang="pt-PT" sz="1800" dirty="0" err="1" smtClean="0"/>
              <a:t>Lisboa:Texto</a:t>
            </a:r>
            <a:r>
              <a:rPr lang="pt-PT" sz="1800" dirty="0" smtClean="0"/>
              <a:t> Editores,2004</a:t>
            </a:r>
          </a:p>
          <a:p>
            <a:r>
              <a:rPr lang="pt-PT" sz="1800" dirty="0" smtClean="0"/>
              <a:t>Dinis, Conceição </a:t>
            </a:r>
            <a:r>
              <a:rPr lang="pt-PT" sz="1800" i="1" dirty="0" err="1" smtClean="0"/>
              <a:t>et</a:t>
            </a:r>
            <a:r>
              <a:rPr lang="pt-PT" sz="1800" i="1" dirty="0" smtClean="0"/>
              <a:t>. al. – </a:t>
            </a:r>
            <a:r>
              <a:rPr lang="pt-PT" sz="1800" dirty="0" smtClean="0"/>
              <a:t>Caminhos – Estudo do Meio 3º ano. </a:t>
            </a:r>
            <a:r>
              <a:rPr lang="pt-PT" sz="1800" dirty="0" err="1" smtClean="0"/>
              <a:t>Lisboa:Porto</a:t>
            </a:r>
            <a:r>
              <a:rPr lang="pt-PT" sz="1800" dirty="0" smtClean="0"/>
              <a:t> Editora, 2005</a:t>
            </a:r>
          </a:p>
          <a:p>
            <a:r>
              <a:rPr lang="pt-PT" sz="1800" dirty="0" err="1" smtClean="0"/>
              <a:t>Woodward</a:t>
            </a:r>
            <a:r>
              <a:rPr lang="pt-PT" sz="1800" dirty="0" smtClean="0"/>
              <a:t>, </a:t>
            </a:r>
            <a:r>
              <a:rPr lang="pt-PT" sz="1800" dirty="0" err="1" smtClean="0"/>
              <a:t>John–</a:t>
            </a:r>
            <a:r>
              <a:rPr lang="pt-PT" sz="1800" dirty="0" smtClean="0"/>
              <a:t> </a:t>
            </a:r>
            <a:r>
              <a:rPr lang="pt-PT" sz="1800" dirty="0" err="1" smtClean="0"/>
              <a:t>Uau</a:t>
            </a:r>
            <a:r>
              <a:rPr lang="pt-PT" sz="1800" dirty="0" smtClean="0"/>
              <a:t>! Terra </a:t>
            </a:r>
            <a:r>
              <a:rPr lang="pt-PT" sz="1800" dirty="0" err="1" smtClean="0"/>
              <a:t>–Dorling</a:t>
            </a:r>
            <a:r>
              <a:rPr lang="pt-PT" sz="1800" dirty="0" smtClean="0"/>
              <a:t> </a:t>
            </a:r>
            <a:r>
              <a:rPr lang="pt-PT" sz="1800" dirty="0" err="1" smtClean="0"/>
              <a:t>Kindersley</a:t>
            </a:r>
            <a:r>
              <a:rPr lang="pt-PT" sz="1800" dirty="0" smtClean="0"/>
              <a:t>  Civilização Editores. Porto</a:t>
            </a:r>
          </a:p>
          <a:p>
            <a:endParaRPr lang="pt-PT" sz="1800" dirty="0" smtClean="0">
              <a:hlinkClick r:id="rId3"/>
            </a:endParaRPr>
          </a:p>
          <a:p>
            <a:pPr>
              <a:buNone/>
            </a:pPr>
            <a:r>
              <a:rPr lang="pt-PT" sz="1800" dirty="0" smtClean="0"/>
              <a:t>Imagens obtidas nos seguintes links:</a:t>
            </a:r>
            <a:endParaRPr lang="pt-PT" sz="1800" dirty="0" smtClean="0">
              <a:hlinkClick r:id="rId3"/>
            </a:endParaRPr>
          </a:p>
          <a:p>
            <a:r>
              <a:rPr lang="pt-PT" sz="1800" dirty="0" smtClean="0">
                <a:hlinkClick r:id="rId3"/>
              </a:rPr>
              <a:t>http://danieldelana.wordpress.com/author/danieldelana/</a:t>
            </a:r>
            <a:r>
              <a:rPr lang="pt-PT" sz="1800" dirty="0" smtClean="0"/>
              <a:t> (diapositivo 1)</a:t>
            </a:r>
          </a:p>
          <a:p>
            <a:r>
              <a:rPr lang="pt-PT" sz="1800" dirty="0" err="1" smtClean="0">
                <a:hlinkClick r:id="rId4"/>
              </a:rPr>
              <a:t>diegofonseca.blogspot.com</a:t>
            </a:r>
            <a:r>
              <a:rPr lang="pt-PT" sz="1800" dirty="0" smtClean="0">
                <a:hlinkClick r:id="rId4"/>
              </a:rPr>
              <a:t>/2007/04/</a:t>
            </a:r>
            <a:r>
              <a:rPr lang="pt-PT" sz="1800" dirty="0" err="1" smtClean="0">
                <a:hlinkClick r:id="rId4"/>
              </a:rPr>
              <a:t>formao-do-r</a:t>
            </a:r>
            <a:r>
              <a:rPr lang="pt-PT" sz="1800" dirty="0" smtClean="0">
                <a:hlinkClick r:id="rId4"/>
              </a:rPr>
              <a:t>...</a:t>
            </a:r>
            <a:r>
              <a:rPr lang="pt-PT" sz="1800" dirty="0" smtClean="0"/>
              <a:t>(diapositivo 2)</a:t>
            </a:r>
          </a:p>
          <a:p>
            <a:r>
              <a:rPr lang="pt-PT" sz="1800" dirty="0" err="1" smtClean="0">
                <a:hlinkClick r:id="rId5"/>
              </a:rPr>
              <a:t>ultradownloads.uol.com.br</a:t>
            </a:r>
            <a:r>
              <a:rPr lang="pt-PT" sz="1800" dirty="0" smtClean="0">
                <a:hlinkClick r:id="rId5"/>
              </a:rPr>
              <a:t>/</a:t>
            </a:r>
            <a:r>
              <a:rPr lang="pt-PT" sz="1800" dirty="0" err="1" smtClean="0">
                <a:hlinkClick r:id="rId5"/>
              </a:rPr>
              <a:t>papel-de-parede</a:t>
            </a:r>
            <a:r>
              <a:rPr lang="pt-PT" sz="1800" dirty="0" smtClean="0">
                <a:hlinkClick r:id="rId5"/>
              </a:rPr>
              <a:t>/Relevo/</a:t>
            </a:r>
            <a:r>
              <a:rPr lang="pt-PT" sz="1800" dirty="0" smtClean="0"/>
              <a:t> (diapositivo 3)</a:t>
            </a:r>
          </a:p>
          <a:p>
            <a:r>
              <a:rPr lang="pt-PT" sz="1800" dirty="0" err="1" smtClean="0">
                <a:hlinkClick r:id="rId6"/>
              </a:rPr>
              <a:t>mblog.canalblog.com</a:t>
            </a:r>
            <a:r>
              <a:rPr lang="pt-PT" sz="1800" dirty="0" smtClean="0">
                <a:hlinkClick r:id="rId6"/>
              </a:rPr>
              <a:t>/</a:t>
            </a:r>
            <a:r>
              <a:rPr lang="pt-PT" sz="1800" dirty="0" err="1" smtClean="0">
                <a:hlinkClick r:id="rId6"/>
              </a:rPr>
              <a:t>archives</a:t>
            </a:r>
            <a:r>
              <a:rPr lang="pt-PT" sz="1800" dirty="0" smtClean="0">
                <a:hlinkClick r:id="rId6"/>
              </a:rPr>
              <a:t>/</a:t>
            </a:r>
            <a:r>
              <a:rPr lang="pt-PT" sz="1800" dirty="0" err="1" smtClean="0">
                <a:hlinkClick r:id="rId6"/>
              </a:rPr>
              <a:t>portugal</a:t>
            </a:r>
            <a:r>
              <a:rPr lang="pt-PT" sz="1800" dirty="0" smtClean="0">
                <a:hlinkClick r:id="rId6"/>
              </a:rPr>
              <a:t>/</a:t>
            </a:r>
            <a:r>
              <a:rPr lang="pt-PT" sz="1800" dirty="0" err="1" smtClean="0">
                <a:hlinkClick r:id="rId6"/>
              </a:rPr>
              <a:t>index.html</a:t>
            </a:r>
            <a:r>
              <a:rPr lang="pt-PT" sz="1800" dirty="0" smtClean="0"/>
              <a:t>(diapositivo 5)</a:t>
            </a:r>
          </a:p>
          <a:p>
            <a:r>
              <a:rPr lang="pt-PT" sz="1800" dirty="0" err="1" smtClean="0">
                <a:hlinkClick r:id="rId7"/>
              </a:rPr>
              <a:t>olhares.aeiou.pt</a:t>
            </a:r>
            <a:r>
              <a:rPr lang="pt-PT" sz="1800" dirty="0" smtClean="0">
                <a:hlinkClick r:id="rId7"/>
              </a:rPr>
              <a:t>/</a:t>
            </a:r>
            <a:r>
              <a:rPr lang="pt-PT" sz="1800" dirty="0" err="1" smtClean="0">
                <a:hlinkClick r:id="rId7"/>
              </a:rPr>
              <a:t>a_magia_da_alta_montanha_fot</a:t>
            </a:r>
            <a:r>
              <a:rPr lang="pt-PT" sz="1800" dirty="0" smtClean="0">
                <a:hlinkClick r:id="rId7"/>
              </a:rPr>
              <a:t>...</a:t>
            </a:r>
            <a:r>
              <a:rPr lang="pt-PT" sz="1800" dirty="0" smtClean="0"/>
              <a:t>(diapositivo 6)</a:t>
            </a:r>
          </a:p>
          <a:p>
            <a:r>
              <a:rPr lang="pt-PT" sz="1800" dirty="0" err="1" smtClean="0">
                <a:hlinkClick r:id="rId8"/>
              </a:rPr>
              <a:t>vueloimaginariodeirene.blogspot.com</a:t>
            </a:r>
            <a:r>
              <a:rPr lang="pt-PT" sz="1800" dirty="0" smtClean="0">
                <a:hlinkClick r:id="rId8"/>
              </a:rPr>
              <a:t>/</a:t>
            </a:r>
            <a:r>
              <a:rPr lang="pt-PT" sz="1800" dirty="0" smtClean="0"/>
              <a:t> (diapositivo 7)</a:t>
            </a:r>
          </a:p>
          <a:p>
            <a:r>
              <a:rPr lang="pt-PT" sz="1800" dirty="0" err="1" smtClean="0">
                <a:hlinkClick r:id="rId9"/>
              </a:rPr>
              <a:t>olhares.aeiou.pt</a:t>
            </a:r>
            <a:r>
              <a:rPr lang="pt-PT" sz="1800" dirty="0" smtClean="0">
                <a:hlinkClick r:id="rId9"/>
              </a:rPr>
              <a:t>/planalto_transmontano_foto11...</a:t>
            </a:r>
            <a:r>
              <a:rPr lang="pt-PT" sz="1800" dirty="0" smtClean="0"/>
              <a:t>(diapositivo 8)</a:t>
            </a:r>
          </a:p>
          <a:p>
            <a:r>
              <a:rPr lang="pt-PT" sz="1800" dirty="0" err="1" smtClean="0">
                <a:hlinkClick r:id="rId10"/>
              </a:rPr>
              <a:t>www.geopor.pt</a:t>
            </a:r>
            <a:r>
              <a:rPr lang="pt-PT" sz="1800" dirty="0" smtClean="0">
                <a:hlinkClick r:id="rId10"/>
              </a:rPr>
              <a:t>/</a:t>
            </a:r>
            <a:r>
              <a:rPr lang="pt-PT" sz="1800" dirty="0" err="1" smtClean="0">
                <a:hlinkClick r:id="rId10"/>
              </a:rPr>
              <a:t>gne</a:t>
            </a:r>
            <a:r>
              <a:rPr lang="pt-PT" sz="1800" dirty="0" smtClean="0">
                <a:hlinkClick r:id="rId10"/>
              </a:rPr>
              <a:t>/</a:t>
            </a:r>
            <a:r>
              <a:rPr lang="pt-PT" sz="1800" dirty="0" err="1" smtClean="0">
                <a:hlinkClick r:id="rId10"/>
              </a:rPr>
              <a:t>ptgeol</a:t>
            </a:r>
            <a:r>
              <a:rPr lang="pt-PT" sz="1800" dirty="0" smtClean="0">
                <a:hlinkClick r:id="rId10"/>
              </a:rPr>
              <a:t>/</a:t>
            </a:r>
            <a:r>
              <a:rPr lang="pt-PT" sz="1800" dirty="0" err="1" smtClean="0">
                <a:hlinkClick r:id="rId10"/>
              </a:rPr>
              <a:t>geomorf</a:t>
            </a:r>
            <a:r>
              <a:rPr lang="pt-PT" sz="1800" dirty="0" smtClean="0">
                <a:hlinkClick r:id="rId10"/>
              </a:rPr>
              <a:t>/</a:t>
            </a:r>
            <a:r>
              <a:rPr lang="pt-PT" sz="1800" dirty="0" err="1" smtClean="0">
                <a:hlinkClick r:id="rId10"/>
              </a:rPr>
              <a:t>vale_u.html</a:t>
            </a:r>
            <a:r>
              <a:rPr lang="pt-PT" sz="1800" dirty="0" smtClean="0"/>
              <a:t> (diapositivo 9)</a:t>
            </a:r>
          </a:p>
          <a:p>
            <a:pPr>
              <a:buNone/>
            </a:pPr>
            <a:endParaRPr lang="pt-PT" dirty="0"/>
          </a:p>
        </p:txBody>
      </p:sp>
    </p:spTree>
  </p:cSld>
  <p:clrMapOvr>
    <a:masterClrMapping/>
  </p:clrMapOvr>
  <p:transition spd="med">
    <p:cover dir="u"/>
    <p:sndAc>
      <p:stSnd>
        <p:snd r:embed="rId2" name="arrow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extrusionH="57150" contourW="25400" prstMaterial="matte">
              <a:bevelT w="25400" h="55880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pt-PT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 Relevo Terrestre</a:t>
            </a:r>
            <a:endParaRPr lang="pt-PT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scene3d>
              <a:camera prst="perspectiveAbove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/>
            <a:r>
              <a:rPr lang="pt-PT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 superfície terrestre é composta por diversas irregularidades e apresenta-se de formas diferentes em todo o planeta</a:t>
            </a:r>
          </a:p>
          <a:p>
            <a:pPr algn="just"/>
            <a:endParaRPr lang="pt-PT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just"/>
            <a:r>
              <a:rPr lang="pt-PT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Em alguns casos apresenta-se muito plana e noutros com grandes elevações de terreno </a:t>
            </a:r>
          </a:p>
          <a:p>
            <a:pPr algn="just"/>
            <a:endParaRPr lang="pt-PT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just"/>
            <a:r>
              <a:rPr lang="pt-PT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 paisagem de um lugar depende da forma do terreno ou relevo</a:t>
            </a:r>
            <a:endParaRPr lang="pt-PT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pt-PT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 Relevo Terrestre</a:t>
            </a:r>
            <a:endParaRPr lang="pt-PT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PT" dirty="0" smtClean="0"/>
          </a:p>
          <a:p>
            <a:endParaRPr lang="pt-PT" dirty="0" smtClean="0"/>
          </a:p>
          <a:p>
            <a:pPr>
              <a:buNone/>
            </a:pPr>
            <a:endParaRPr lang="pt-PT" dirty="0" smtClean="0"/>
          </a:p>
          <a:p>
            <a:endParaRPr lang="pt-PT" dirty="0" smtClean="0"/>
          </a:p>
          <a:p>
            <a:endParaRPr lang="pt-PT" dirty="0" smtClean="0"/>
          </a:p>
          <a:p>
            <a:endParaRPr lang="pt-PT" dirty="0" smtClean="0"/>
          </a:p>
          <a:p>
            <a:endParaRPr lang="pt-PT" dirty="0" smtClean="0"/>
          </a:p>
          <a:p>
            <a:r>
              <a:rPr lang="pt-PT" dirty="0" smtClean="0">
                <a:latin typeface="Arial" pitchFamily="34" charset="0"/>
                <a:cs typeface="Arial" pitchFamily="34" charset="0"/>
              </a:rPr>
              <a:t>É o conjunto das formas que a superfície do Planeta Terra apresenta</a:t>
            </a:r>
            <a:endParaRPr lang="pt-PT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agem 3" descr="fractalrelevo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9752" y="1916832"/>
            <a:ext cx="4454624" cy="3340968"/>
          </a:xfrm>
          <a:prstGeom prst="rect">
            <a:avLst/>
          </a:prstGeom>
        </p:spPr>
      </p:pic>
    </p:spTree>
  </p:cSld>
  <p:clrMapOvr>
    <a:masterClrMapping/>
  </p:clrMapOvr>
  <p:transition spd="med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pt-PT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Formas de Relevo </a:t>
            </a:r>
            <a:endParaRPr lang="pt-PT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Autofit/>
            <a:scene3d>
              <a:camera prst="perspectiveContrastingRightFacing"/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pt-PT" sz="2200" b="1" cap="all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hlinkClick r:id="rId2" action="ppaction://hlinksldjump"/>
              </a:rPr>
              <a:t>PLANÍCIES</a:t>
            </a:r>
            <a:endParaRPr lang="pt-PT" sz="2200" b="1" cap="all" dirty="0" smtClean="0">
              <a:ln w="0"/>
              <a:solidFill>
                <a:schemeClr val="accent1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>
              <a:buNone/>
            </a:pPr>
            <a:endParaRPr lang="pt-PT" sz="2200" b="1" cap="all" dirty="0" smtClean="0">
              <a:ln w="0"/>
              <a:solidFill>
                <a:schemeClr val="accent1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pt-PT" sz="2200" b="1" cap="all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hlinkClick r:id="rId3" action="ppaction://hlinksldjump"/>
              </a:rPr>
              <a:t>MONTANHAS</a:t>
            </a:r>
            <a:endParaRPr lang="pt-PT" sz="2200" b="1" cap="all" dirty="0" smtClean="0">
              <a:ln w="0"/>
              <a:solidFill>
                <a:schemeClr val="accent1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>
              <a:buNone/>
            </a:pPr>
            <a:endParaRPr lang="pt-PT" sz="2200" b="1" cap="all" dirty="0" smtClean="0">
              <a:ln w="0"/>
              <a:solidFill>
                <a:schemeClr val="accent1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pt-PT" sz="2200" b="1" cap="all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hlinkClick r:id="rId4" action="ppaction://hlinksldjump"/>
              </a:rPr>
              <a:t>COLINAS</a:t>
            </a:r>
            <a:endParaRPr lang="pt-PT" sz="2200" b="1" cap="all" dirty="0" smtClean="0">
              <a:ln w="0"/>
              <a:solidFill>
                <a:schemeClr val="accent1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>
              <a:buNone/>
            </a:pPr>
            <a:endParaRPr lang="pt-PT" sz="2200" b="1" cap="all" dirty="0" smtClean="0">
              <a:ln w="0"/>
              <a:solidFill>
                <a:schemeClr val="accent1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pt-PT" sz="2200" b="1" cap="all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hlinkClick r:id="rId5" action="ppaction://hlinksldjump"/>
              </a:rPr>
              <a:t>PLANALTOS</a:t>
            </a:r>
            <a:endParaRPr lang="pt-PT" sz="2200" b="1" cap="all" dirty="0" smtClean="0">
              <a:ln w="0"/>
              <a:solidFill>
                <a:schemeClr val="accent1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endParaRPr lang="pt-PT" sz="2200" b="1" cap="all" dirty="0" smtClean="0">
              <a:ln w="0"/>
              <a:solidFill>
                <a:schemeClr val="accent1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pt-PT" sz="2200" b="1" cap="all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hlinkClick r:id="rId6" action="ppaction://hlinksldjump"/>
              </a:rPr>
              <a:t>VALES</a:t>
            </a:r>
            <a:endParaRPr lang="pt-PT" sz="2200" b="1" cap="all" dirty="0" smtClean="0">
              <a:ln w="0"/>
              <a:solidFill>
                <a:schemeClr val="accent1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endParaRPr lang="pt-PT" sz="2200" b="1" cap="all" dirty="0" smtClean="0">
              <a:ln w="0"/>
              <a:solidFill>
                <a:schemeClr val="accent1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pt-PT" sz="2200" b="1" cap="all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hlinkClick r:id="rId7" action="ppaction://hlinksldjump"/>
              </a:rPr>
              <a:t>SERRAS</a:t>
            </a:r>
            <a:endParaRPr lang="pt-PT" sz="2200" b="1" cap="all" dirty="0">
              <a:ln w="0"/>
              <a:solidFill>
                <a:schemeClr val="accent1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 Planície é…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pt-PT" dirty="0" smtClean="0"/>
          </a:p>
          <a:p>
            <a:endParaRPr lang="pt-PT" dirty="0" smtClean="0"/>
          </a:p>
          <a:p>
            <a:endParaRPr lang="pt-PT" dirty="0" smtClean="0"/>
          </a:p>
          <a:p>
            <a:endParaRPr lang="pt-PT" dirty="0" smtClean="0"/>
          </a:p>
          <a:p>
            <a:pPr>
              <a:buNone/>
            </a:pPr>
            <a:endParaRPr lang="pt-PT" dirty="0" smtClean="0"/>
          </a:p>
          <a:p>
            <a:endParaRPr lang="pt-PT" dirty="0" smtClean="0"/>
          </a:p>
          <a:p>
            <a:pPr>
              <a:buNone/>
            </a:pPr>
            <a:endParaRPr lang="pt-PT" dirty="0" smtClean="0"/>
          </a:p>
          <a:p>
            <a:pPr>
              <a:buNone/>
            </a:pPr>
            <a:endParaRPr lang="pt-PT" dirty="0" smtClean="0"/>
          </a:p>
          <a:p>
            <a:endParaRPr lang="pt-PT" sz="3200" dirty="0" smtClean="0"/>
          </a:p>
          <a:p>
            <a:r>
              <a:rPr lang="pt-PT" sz="3200" b="1" dirty="0" smtClean="0"/>
              <a:t>…uma grande extensão de terreno plano situado a baixa altitude</a:t>
            </a:r>
            <a:endParaRPr lang="pt-PT" sz="3200" b="1" dirty="0"/>
          </a:p>
        </p:txBody>
      </p:sp>
      <p:pic>
        <p:nvPicPr>
          <p:cNvPr id="4" name="Imagem 3" descr="DSC01498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7704" y="1772816"/>
            <a:ext cx="4640064" cy="34800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 Montanha é…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PT" dirty="0" smtClean="0"/>
          </a:p>
          <a:p>
            <a:endParaRPr lang="pt-PT" dirty="0" smtClean="0"/>
          </a:p>
          <a:p>
            <a:endParaRPr lang="pt-PT" dirty="0" smtClean="0"/>
          </a:p>
          <a:p>
            <a:endParaRPr lang="pt-PT" dirty="0" smtClean="0"/>
          </a:p>
          <a:p>
            <a:endParaRPr lang="pt-PT" dirty="0" smtClean="0"/>
          </a:p>
          <a:p>
            <a:endParaRPr lang="pt-PT" dirty="0" smtClean="0"/>
          </a:p>
          <a:p>
            <a:endParaRPr lang="pt-PT" dirty="0" smtClean="0"/>
          </a:p>
          <a:p>
            <a:r>
              <a:rPr lang="pt-PT" sz="3000" b="1" dirty="0" smtClean="0"/>
              <a:t>…uma grande elevação de terreno com o cume aguçado e grande inclinação</a:t>
            </a:r>
            <a:endParaRPr lang="pt-PT" sz="3000" b="1" dirty="0"/>
          </a:p>
        </p:txBody>
      </p:sp>
      <p:pic>
        <p:nvPicPr>
          <p:cNvPr id="4" name="Imagem 3" descr="3113786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1892829"/>
            <a:ext cx="5228059" cy="34853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 Colina é…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PT" dirty="0" smtClean="0"/>
          </a:p>
          <a:p>
            <a:endParaRPr lang="pt-PT" dirty="0" smtClean="0"/>
          </a:p>
          <a:p>
            <a:endParaRPr lang="pt-PT" dirty="0" smtClean="0"/>
          </a:p>
          <a:p>
            <a:endParaRPr lang="pt-PT" dirty="0" smtClean="0"/>
          </a:p>
          <a:p>
            <a:endParaRPr lang="pt-PT" dirty="0" smtClean="0"/>
          </a:p>
          <a:p>
            <a:endParaRPr lang="pt-PT" dirty="0" smtClean="0"/>
          </a:p>
          <a:p>
            <a:endParaRPr lang="pt-PT" dirty="0" smtClean="0"/>
          </a:p>
          <a:p>
            <a:r>
              <a:rPr lang="pt-PT" sz="3000" b="1" dirty="0" smtClean="0"/>
              <a:t>…uma pequena elevação com o cume arredondado e suave inclinação</a:t>
            </a:r>
            <a:endParaRPr lang="pt-PT" sz="3000" b="1" dirty="0"/>
          </a:p>
        </p:txBody>
      </p:sp>
      <p:pic>
        <p:nvPicPr>
          <p:cNvPr id="4" name="Imagem 3" descr="7._las_colinas_de_chocolate,_en_filipinas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77344" y="2060848"/>
            <a:ext cx="4032448" cy="30243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O Planalto é…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>
              <a:buNone/>
            </a:pPr>
            <a:endParaRPr lang="pt-PT" dirty="0" smtClean="0"/>
          </a:p>
          <a:p>
            <a:endParaRPr lang="pt-PT" dirty="0" smtClean="0"/>
          </a:p>
          <a:p>
            <a:pPr>
              <a:buNone/>
            </a:pPr>
            <a:endParaRPr lang="pt-PT" dirty="0" smtClean="0"/>
          </a:p>
          <a:p>
            <a:pPr>
              <a:buNone/>
            </a:pPr>
            <a:endParaRPr lang="pt-PT" dirty="0" smtClean="0"/>
          </a:p>
          <a:p>
            <a:endParaRPr lang="pt-PT" dirty="0" smtClean="0"/>
          </a:p>
          <a:p>
            <a:endParaRPr lang="pt-PT" dirty="0" smtClean="0"/>
          </a:p>
          <a:p>
            <a:endParaRPr lang="pt-PT" dirty="0" smtClean="0"/>
          </a:p>
          <a:p>
            <a:endParaRPr lang="pt-PT" dirty="0" smtClean="0"/>
          </a:p>
          <a:p>
            <a:endParaRPr lang="pt-PT" dirty="0" smtClean="0"/>
          </a:p>
          <a:p>
            <a:endParaRPr lang="pt-PT" sz="3000" b="1" dirty="0" smtClean="0"/>
          </a:p>
          <a:p>
            <a:endParaRPr lang="pt-PT" sz="3000" b="1" dirty="0" smtClean="0"/>
          </a:p>
          <a:p>
            <a:endParaRPr lang="pt-PT" sz="3000" b="1" dirty="0" smtClean="0"/>
          </a:p>
          <a:p>
            <a:endParaRPr lang="pt-PT" sz="3000" b="1" dirty="0" smtClean="0"/>
          </a:p>
          <a:p>
            <a:endParaRPr lang="pt-PT" sz="4300" b="1" dirty="0" smtClean="0"/>
          </a:p>
          <a:p>
            <a:endParaRPr lang="pt-PT" sz="4300" b="1" dirty="0" smtClean="0"/>
          </a:p>
          <a:p>
            <a:endParaRPr lang="pt-PT" sz="4300" b="1" dirty="0" smtClean="0"/>
          </a:p>
          <a:p>
            <a:endParaRPr lang="pt-PT" sz="4300" b="1" dirty="0" smtClean="0"/>
          </a:p>
          <a:p>
            <a:endParaRPr lang="pt-PT" sz="6300" b="1" dirty="0" smtClean="0"/>
          </a:p>
          <a:p>
            <a:endParaRPr lang="pt-PT" sz="9200" b="1" dirty="0" smtClean="0"/>
          </a:p>
          <a:p>
            <a:r>
              <a:rPr lang="pt-PT" sz="9200" b="1" dirty="0" smtClean="0"/>
              <a:t>…um extenso terreno plano situado a uma altitude considerável</a:t>
            </a:r>
            <a:endParaRPr lang="pt-PT" sz="9200" b="1" dirty="0"/>
          </a:p>
        </p:txBody>
      </p:sp>
      <p:pic>
        <p:nvPicPr>
          <p:cNvPr id="4" name="Imagem 3" descr="1162039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7704" y="1772816"/>
            <a:ext cx="5336071" cy="35573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O Vale é…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endParaRPr lang="pt-PT" dirty="0" smtClean="0"/>
          </a:p>
          <a:p>
            <a:endParaRPr lang="pt-PT" dirty="0" smtClean="0"/>
          </a:p>
          <a:p>
            <a:endParaRPr lang="pt-PT" dirty="0" smtClean="0"/>
          </a:p>
          <a:p>
            <a:endParaRPr lang="pt-PT" dirty="0" smtClean="0"/>
          </a:p>
          <a:p>
            <a:endParaRPr lang="pt-PT" dirty="0" smtClean="0"/>
          </a:p>
          <a:p>
            <a:endParaRPr lang="pt-PT" dirty="0" smtClean="0"/>
          </a:p>
          <a:p>
            <a:endParaRPr lang="pt-PT" dirty="0" smtClean="0"/>
          </a:p>
          <a:p>
            <a:endParaRPr lang="pt-PT" dirty="0" smtClean="0"/>
          </a:p>
          <a:p>
            <a:r>
              <a:rPr lang="pt-PT" sz="3200" b="1" dirty="0" smtClean="0"/>
              <a:t>…uma extensão de terreno baixo situado entre montanhas</a:t>
            </a:r>
          </a:p>
          <a:p>
            <a:endParaRPr lang="pt-PT" dirty="0" smtClean="0"/>
          </a:p>
          <a:p>
            <a:endParaRPr lang="pt-PT" dirty="0" smtClean="0"/>
          </a:p>
          <a:p>
            <a:endParaRPr lang="pt-PT" dirty="0" smtClean="0"/>
          </a:p>
          <a:p>
            <a:endParaRPr lang="pt-PT" dirty="0" smtClean="0"/>
          </a:p>
          <a:p>
            <a:endParaRPr lang="pt-PT" dirty="0" smtClean="0"/>
          </a:p>
          <a:p>
            <a:endParaRPr lang="pt-PT" dirty="0" smtClean="0"/>
          </a:p>
          <a:p>
            <a:endParaRPr lang="pt-PT" dirty="0"/>
          </a:p>
        </p:txBody>
      </p:sp>
      <p:pic>
        <p:nvPicPr>
          <p:cNvPr id="4" name="Imagem 3" descr="vale_u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5736" y="1772816"/>
            <a:ext cx="4714974" cy="34280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xo">
  <a:themeElements>
    <a:clrScheme name="Papel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 Clássico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fluê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545</TotalTime>
  <Words>273</Words>
  <Application>Microsoft Office PowerPoint</Application>
  <PresentationFormat>Apresentação no Ecrã (4:3)</PresentationFormat>
  <Paragraphs>126</Paragraphs>
  <Slides>12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12</vt:i4>
      </vt:variant>
    </vt:vector>
  </HeadingPairs>
  <TitlesOfParts>
    <vt:vector size="13" baseType="lpstr">
      <vt:lpstr>Fluxo</vt:lpstr>
      <vt:lpstr>ASPECTOS FÍSICOS DO MEIO</vt:lpstr>
      <vt:lpstr>O Relevo Terrestre</vt:lpstr>
      <vt:lpstr>O Relevo Terrestre</vt:lpstr>
      <vt:lpstr>Formas de Relevo </vt:lpstr>
      <vt:lpstr>A Planície é…</vt:lpstr>
      <vt:lpstr>A Montanha é…</vt:lpstr>
      <vt:lpstr>A Colina é…</vt:lpstr>
      <vt:lpstr>O Planalto é…</vt:lpstr>
      <vt:lpstr>O Vale é…</vt:lpstr>
      <vt:lpstr>A Serra é…</vt:lpstr>
      <vt:lpstr>Formas de Relevo </vt:lpstr>
      <vt:lpstr>Bibliografia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RELEVO</dc:title>
  <dc:creator>utilizador</dc:creator>
  <cp:lastModifiedBy>utilizador</cp:lastModifiedBy>
  <cp:revision>58</cp:revision>
  <dcterms:created xsi:type="dcterms:W3CDTF">2011-01-24T12:16:57Z</dcterms:created>
  <dcterms:modified xsi:type="dcterms:W3CDTF">2011-01-26T22:45:11Z</dcterms:modified>
</cp:coreProperties>
</file>