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8" r:id="rId2"/>
    <p:sldId id="259" r:id="rId3"/>
    <p:sldId id="263" r:id="rId4"/>
    <p:sldId id="272" r:id="rId5"/>
    <p:sldId id="273" r:id="rId6"/>
    <p:sldId id="274" r:id="rId7"/>
    <p:sldId id="275" r:id="rId8"/>
    <p:sldId id="276" r:id="rId9"/>
    <p:sldId id="278" r:id="rId10"/>
    <p:sldId id="277" r:id="rId11"/>
    <p:sldId id="279" r:id="rId12"/>
    <p:sldId id="280" r:id="rId13"/>
    <p:sldId id="281" r:id="rId14"/>
    <p:sldId id="264" r:id="rId15"/>
    <p:sldId id="282" r:id="rId16"/>
    <p:sldId id="283" r:id="rId17"/>
    <p:sldId id="303" r:id="rId18"/>
    <p:sldId id="285" r:id="rId19"/>
    <p:sldId id="268" r:id="rId20"/>
    <p:sldId id="257" r:id="rId21"/>
    <p:sldId id="304" r:id="rId22"/>
    <p:sldId id="270" r:id="rId23"/>
    <p:sldId id="271" r:id="rId24"/>
    <p:sldId id="286" r:id="rId25"/>
    <p:sldId id="291" r:id="rId26"/>
    <p:sldId id="292" r:id="rId27"/>
    <p:sldId id="293" r:id="rId28"/>
    <p:sldId id="300" r:id="rId29"/>
    <p:sldId id="301" r:id="rId30"/>
    <p:sldId id="288" r:id="rId31"/>
    <p:sldId id="308" r:id="rId32"/>
    <p:sldId id="309" r:id="rId33"/>
    <p:sldId id="310" r:id="rId34"/>
    <p:sldId id="311" r:id="rId35"/>
    <p:sldId id="289" r:id="rId36"/>
    <p:sldId id="296" r:id="rId37"/>
    <p:sldId id="299" r:id="rId38"/>
    <p:sldId id="305" r:id="rId39"/>
    <p:sldId id="306" r:id="rId40"/>
    <p:sldId id="307" r:id="rId41"/>
    <p:sldId id="312" r:id="rId4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41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84" y="5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29FFF-38D2-44D1-909B-DB868211FECC}" type="datetimeFigureOut">
              <a:rPr lang="pt-PT" smtClean="0"/>
              <a:t>07/12/2022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C91B5E-3C57-4A9C-91DF-329F568E352E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24633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D97FDA-1136-7C56-5766-CE0B19C7CF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A2689D-3902-8362-3422-B3A93F2959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3AE1E22-3BDC-FD8D-CFBA-556B0E8CB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08583-8678-4F42-8C75-A677C78286AE}" type="datetime1">
              <a:rPr lang="pt-PT" smtClean="0"/>
              <a:t>07/12/2022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64C5A22-9F88-3D9B-ED03-862B77E45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BE78704-2C3A-AA65-8ABD-6E8D4930C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5A077-3478-4EDA-8A55-7D8E46BA43B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84933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47D5F4-687E-EAD8-DA61-FFBE14066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8B5F24B-7786-B6C0-00B6-7C6A8D556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A028E78-DC09-D082-5229-DDA026CF2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296DD-6E76-4C2C-9D9F-E029451D0BB7}" type="datetime1">
              <a:rPr lang="pt-PT" smtClean="0"/>
              <a:t>07/12/2022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5C5B966-1C06-27E5-6019-258F99621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9FACDBA-4C3E-2051-4389-C48497AD8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5A077-3478-4EDA-8A55-7D8E46BA43B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70349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39A6F3-6C30-47D9-F57E-525238828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E98F6DD9-BC52-9257-FD38-4E531ED60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70F0BE1-5CB5-7687-A18A-5946664E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2F712-9951-4420-AB7A-5E8342B7FC20}" type="datetime1">
              <a:rPr lang="pt-PT" smtClean="0"/>
              <a:t>07/12/2022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033711A-6012-D4D3-E4E9-606BECA3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F989B3A-35B6-4127-4187-9BE958F9B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5A077-3478-4EDA-8A55-7D8E46BA43B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1827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FB88E1-69C0-D201-8971-B89326504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C85728D-66C7-F249-17B1-CAB7566157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A6D2CC70-B5DA-F1FC-B635-9DF8F235A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916D0B1-924A-2426-9126-2DC4832C3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F039-D7D9-4319-89B7-2B585BAD27CC}" type="datetime1">
              <a:rPr lang="pt-PT" smtClean="0"/>
              <a:t>07/12/2022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0DC97F12-9178-5B2A-BCFF-1DBC0B980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2BDBC690-E2A2-2A94-EF16-E891B9F45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5A077-3478-4EDA-8A55-7D8E46BA43B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94758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4F0F7C-C5D7-50B7-B8E4-91DE48327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09EA94D0-4FEF-EB87-411A-B4120CC21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C1CE4256-C054-79E6-B623-00C1BC3CFA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EED8814B-8B25-24A2-7FAC-B072FD5388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BCA4436F-02AB-B1C9-BC4F-B03989FCA6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35B13C4D-3C46-9A34-5302-0E48367F4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60B04-5D35-4B89-B1D5-53D07DC18C60}" type="datetime1">
              <a:rPr lang="pt-PT" smtClean="0"/>
              <a:t>07/12/2022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A118F106-1015-1C78-0A29-E965B2C1B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E4E36751-8D91-59BE-2378-2E784F250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5A077-3478-4EDA-8A55-7D8E46BA43B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37928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581EDD-AC12-2788-839F-B218B42F6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1A490A0B-39C3-B192-FF54-3CFD4D909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60E3A-1C9F-494A-8B43-58B8F37D7BF7}" type="datetime1">
              <a:rPr lang="pt-PT" smtClean="0"/>
              <a:t>07/12/2022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9DD34BCD-DDF4-3816-49B9-B78F83529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E8064000-3C70-1773-40C9-9F004E53C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5A077-3478-4EDA-8A55-7D8E46BA43B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335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1951C9B2-1B1F-12DD-635A-B3F4706F1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18BC5-E205-45D9-921E-F0043A5B368B}" type="datetime1">
              <a:rPr lang="pt-PT" smtClean="0"/>
              <a:t>07/12/2022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A1487EDB-77D6-5FD2-200F-0135E852F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69666B53-8C76-2282-3D0B-396469E3B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5A077-3478-4EDA-8A55-7D8E46BA43B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30550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A42F31-F72C-DE98-69B8-4A79DECEC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A7527E6-E3E5-7260-B58E-53138EC8C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D404C77-06EF-04D3-207A-7A9DCA50F8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68E011C-F99F-F29E-6C88-F493A2E96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86B29-A3B4-4D4C-B64A-FF9022B5C158}" type="datetime1">
              <a:rPr lang="pt-PT" smtClean="0"/>
              <a:t>07/12/2022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D4FD9AB1-30BC-7482-2236-0F41234AF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9171609-DBB1-9A04-4394-4F0280711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5A077-3478-4EDA-8A55-7D8E46BA43B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93974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D38B5E-8185-EF39-8D74-15780B582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F6AFC32C-2769-7A59-29C9-448786CA26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D492C749-212C-9FB4-CC94-54CA3C5D0E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659468D-31FF-3392-1922-63A77572E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A4DA-5AFE-4824-945B-A72C3FC7B7E4}" type="datetime1">
              <a:rPr lang="pt-PT" smtClean="0"/>
              <a:t>07/12/2022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59EEB2A9-7039-F1B5-CDC7-F8597C465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0B436650-B824-9C9F-AFA6-6F39C2D21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5A077-3478-4EDA-8A55-7D8E46BA43B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7418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D9CF99-7C04-FA14-0B72-B71F57E20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5A92BD7-2EF7-BC69-10C2-0F3473E5A3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274A462-ABB3-BF7F-A095-A81CEA204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52965-26C7-477D-BECE-A1AF25A1A908}" type="datetime1">
              <a:rPr lang="pt-PT" smtClean="0"/>
              <a:t>07/12/2022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AB11417-969A-57D8-EF0A-1ED91466C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8F2FAD0-7DA3-1621-D383-57BF01FF6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5A077-3478-4EDA-8A55-7D8E46BA43B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40518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ED4860D-94C4-6C33-AA1C-58A6EF3664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8692E448-9DEB-AD3E-3DAD-FE0134C371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E71BACF-88F0-EB2D-32E0-8DAD817AE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7FF0-4E15-4F7C-A884-84D3DFE86BCA}" type="datetime1">
              <a:rPr lang="pt-PT" smtClean="0"/>
              <a:t>07/12/2022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8BAC77E-9318-3E00-16E0-08F2393F9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916652E-C6E3-4430-E6A6-A7E58D64C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35A077-3478-4EDA-8A55-7D8E46BA43B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24089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creativecommons.org/licenses/by-nc/4.0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F7FD5681-6946-4965-3F81-771070B43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1D0B0FC-00EB-BEE4-4FA8-8FC64249C1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EB1937C-F140-5382-7A5A-957E49BCD7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18436" y="6356350"/>
            <a:ext cx="2262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493B9-13F1-484F-8E5C-F74A52DB4F69}" type="datetime1">
              <a:rPr lang="pt-PT" smtClean="0"/>
              <a:t>07/12/2022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ED3DBF4-15EA-4DCD-5379-22889F0E3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54911" y="6351136"/>
            <a:ext cx="24048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 dirty="0" err="1"/>
              <a:t>david</a:t>
            </a:r>
            <a:r>
              <a:rPr lang="pt-PT" dirty="0"/>
              <a:t> costa – </a:t>
            </a:r>
            <a:r>
              <a:rPr lang="pt-PT" dirty="0" err="1"/>
              <a:t>ccTIC</a:t>
            </a:r>
            <a:r>
              <a:rPr lang="pt-PT" dirty="0"/>
              <a:t> EDUCOM/DGE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CE77C9E-F4CF-ADE7-8ADB-5728F29962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871" y="59238"/>
            <a:ext cx="675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5A077-3478-4EDA-8A55-7D8E46BA43B3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10DDCB5-5227-82E3-C993-0BD7BA1A72A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312" y="6258762"/>
            <a:ext cx="448287" cy="540000"/>
          </a:xfrm>
          <a:prstGeom prst="rect">
            <a:avLst/>
          </a:prstGeom>
        </p:spPr>
      </p:pic>
      <p:pic>
        <p:nvPicPr>
          <p:cNvPr id="8" name="Picture 2" descr="Governo de Portugal">
            <a:extLst>
              <a:ext uri="{FF2B5EF4-FFF2-40B4-BE49-F238E27FC236}">
                <a16:creationId xmlns:a16="http://schemas.microsoft.com/office/drawing/2014/main" id="{DD0ED794-22B5-8380-3DC6-ED0BB607DF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520" y="6354213"/>
            <a:ext cx="27384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hlinkClick r:id="rId15"/>
            <a:extLst>
              <a:ext uri="{FF2B5EF4-FFF2-40B4-BE49-F238E27FC236}">
                <a16:creationId xmlns:a16="http://schemas.microsoft.com/office/drawing/2014/main" id="{3A41B364-2650-2E74-4B92-0461F11B16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98" y="6354976"/>
            <a:ext cx="1039227" cy="3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15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forms.gle/ScKTPKiu7NayjCTx7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t-lOOUqmyY?feature=oembed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hyperlink" Target="https://www.mathplayground.com/code_builder.html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projects/765256433/" TargetMode="External"/><Relationship Id="rId3" Type="http://schemas.microsoft.com/office/2007/relationships/hdphoto" Target="../media/hdphoto1.wdp"/><Relationship Id="rId7" Type="http://schemas.openxmlformats.org/officeDocument/2006/relationships/hyperlink" Target="https://scratch.mit.edu/projects/764667572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cratch.mit.edu/projects/764663263/" TargetMode="External"/><Relationship Id="rId5" Type="http://schemas.openxmlformats.org/officeDocument/2006/relationships/image" Target="../media/image25.png"/><Relationship Id="rId4" Type="http://schemas.openxmlformats.org/officeDocument/2006/relationships/hyperlink" Target="https://scratch.mit.edu/" TargetMode="External"/><Relationship Id="rId9" Type="http://schemas.openxmlformats.org/officeDocument/2006/relationships/hyperlink" Target="https://scratch.mit.edu/projects/764677934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britannica.com/technology/robotics" TargetMode="External"/><Relationship Id="rId4" Type="http://schemas.openxmlformats.org/officeDocument/2006/relationships/image" Target="../media/image2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play.google.com/store/apps/details?id=com.tts.beebot&amp;hl=en-GB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8458724B-75A6-E05B-BB8A-8CC9B1533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492" y="-812835"/>
            <a:ext cx="12210491" cy="686840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72F8B7F-90E3-B55F-44BF-6B15500EDFD8}"/>
              </a:ext>
            </a:extLst>
          </p:cNvPr>
          <p:cNvSpPr txBox="1"/>
          <p:nvPr/>
        </p:nvSpPr>
        <p:spPr>
          <a:xfrm>
            <a:off x="8487832" y="2167888"/>
            <a:ext cx="42211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>
                <a:solidFill>
                  <a:schemeClr val="bg2">
                    <a:lumMod val="90000"/>
                  </a:schemeClr>
                </a:solidFill>
              </a:rPr>
              <a:t>Imagem de Gerd </a:t>
            </a:r>
            <a:r>
              <a:rPr lang="pt-PT" dirty="0" err="1">
                <a:solidFill>
                  <a:schemeClr val="bg2">
                    <a:lumMod val="90000"/>
                  </a:schemeClr>
                </a:solidFill>
              </a:rPr>
              <a:t>Altmann</a:t>
            </a:r>
            <a:r>
              <a:rPr lang="pt-PT" dirty="0">
                <a:solidFill>
                  <a:schemeClr val="bg2">
                    <a:lumMod val="90000"/>
                  </a:schemeClr>
                </a:solidFill>
              </a:rPr>
              <a:t> por </a:t>
            </a:r>
            <a:r>
              <a:rPr lang="pt-PT" dirty="0" err="1">
                <a:solidFill>
                  <a:schemeClr val="bg2">
                    <a:lumMod val="90000"/>
                  </a:schemeClr>
                </a:solidFill>
              </a:rPr>
              <a:t>Pixabay</a:t>
            </a:r>
            <a:r>
              <a:rPr lang="pt-PT" dirty="0">
                <a:solidFill>
                  <a:schemeClr val="bg2">
                    <a:lumMod val="90000"/>
                  </a:schemeClr>
                </a:solidFill>
              </a:rPr>
              <a:t>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608D770-3AD0-4FBE-718D-4B10E10BE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92826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8458724B-75A6-E05B-BB8A-8CC9B15336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42"/>
          <a:stretch/>
        </p:blipFill>
        <p:spPr>
          <a:xfrm>
            <a:off x="0" y="-3104546"/>
            <a:ext cx="12192000" cy="6244790"/>
          </a:xfrm>
          <a:prstGeom prst="rect">
            <a:avLst/>
          </a:prstGeom>
        </p:spPr>
      </p:pic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BBF18F1B-4B81-47F0-2908-7958F69F27E3}"/>
              </a:ext>
            </a:extLst>
          </p:cNvPr>
          <p:cNvSpPr/>
          <p:nvPr/>
        </p:nvSpPr>
        <p:spPr>
          <a:xfrm>
            <a:off x="525854" y="3525313"/>
            <a:ext cx="4587524" cy="2613020"/>
          </a:xfrm>
          <a:custGeom>
            <a:avLst/>
            <a:gdLst>
              <a:gd name="connsiteX0" fmla="*/ 0 w 4587524"/>
              <a:gd name="connsiteY0" fmla="*/ 261302 h 2613020"/>
              <a:gd name="connsiteX1" fmla="*/ 261302 w 4587524"/>
              <a:gd name="connsiteY1" fmla="*/ 0 h 2613020"/>
              <a:gd name="connsiteX2" fmla="*/ 4326222 w 4587524"/>
              <a:gd name="connsiteY2" fmla="*/ 0 h 2613020"/>
              <a:gd name="connsiteX3" fmla="*/ 4587524 w 4587524"/>
              <a:gd name="connsiteY3" fmla="*/ 261302 h 2613020"/>
              <a:gd name="connsiteX4" fmla="*/ 4587524 w 4587524"/>
              <a:gd name="connsiteY4" fmla="*/ 2351718 h 2613020"/>
              <a:gd name="connsiteX5" fmla="*/ 4326222 w 4587524"/>
              <a:gd name="connsiteY5" fmla="*/ 2613020 h 2613020"/>
              <a:gd name="connsiteX6" fmla="*/ 261302 w 4587524"/>
              <a:gd name="connsiteY6" fmla="*/ 2613020 h 2613020"/>
              <a:gd name="connsiteX7" fmla="*/ 0 w 4587524"/>
              <a:gd name="connsiteY7" fmla="*/ 2351718 h 2613020"/>
              <a:gd name="connsiteX8" fmla="*/ 0 w 4587524"/>
              <a:gd name="connsiteY8" fmla="*/ 261302 h 2613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7524" h="2613020">
                <a:moveTo>
                  <a:pt x="0" y="261302"/>
                </a:moveTo>
                <a:cubicBezTo>
                  <a:pt x="0" y="116989"/>
                  <a:pt x="116989" y="0"/>
                  <a:pt x="261302" y="0"/>
                </a:cubicBezTo>
                <a:lnTo>
                  <a:pt x="4326222" y="0"/>
                </a:lnTo>
                <a:cubicBezTo>
                  <a:pt x="4470535" y="0"/>
                  <a:pt x="4587524" y="116989"/>
                  <a:pt x="4587524" y="261302"/>
                </a:cubicBezTo>
                <a:lnTo>
                  <a:pt x="4587524" y="2351718"/>
                </a:lnTo>
                <a:cubicBezTo>
                  <a:pt x="4587524" y="2496031"/>
                  <a:pt x="4470535" y="2613020"/>
                  <a:pt x="4326222" y="2613020"/>
                </a:cubicBezTo>
                <a:lnTo>
                  <a:pt x="261302" y="2613020"/>
                </a:lnTo>
                <a:cubicBezTo>
                  <a:pt x="116989" y="2613020"/>
                  <a:pt x="0" y="2496031"/>
                  <a:pt x="0" y="2351718"/>
                </a:cubicBezTo>
                <a:lnTo>
                  <a:pt x="0" y="2613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4183" tIns="324183" rIns="324183" bIns="324183" numCol="1" spcCol="1270" anchor="ctr" anchorCtr="0">
            <a:noAutofit/>
          </a:bodyPr>
          <a:lstStyle/>
          <a:p>
            <a:pPr marL="0" lvl="0" indent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PT" sz="6500" kern="1200" dirty="0"/>
              <a:t>AE 2018</a:t>
            </a:r>
          </a:p>
        </p:txBody>
      </p: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BD912CF4-AA74-2EB9-6541-2639C381F243}"/>
              </a:ext>
            </a:extLst>
          </p:cNvPr>
          <p:cNvSpPr/>
          <p:nvPr/>
        </p:nvSpPr>
        <p:spPr>
          <a:xfrm>
            <a:off x="5572131" y="4262969"/>
            <a:ext cx="972555" cy="1137706"/>
          </a:xfrm>
          <a:custGeom>
            <a:avLst/>
            <a:gdLst>
              <a:gd name="connsiteX0" fmla="*/ 0 w 972555"/>
              <a:gd name="connsiteY0" fmla="*/ 227541 h 1137706"/>
              <a:gd name="connsiteX1" fmla="*/ 486278 w 972555"/>
              <a:gd name="connsiteY1" fmla="*/ 227541 h 1137706"/>
              <a:gd name="connsiteX2" fmla="*/ 486278 w 972555"/>
              <a:gd name="connsiteY2" fmla="*/ 0 h 1137706"/>
              <a:gd name="connsiteX3" fmla="*/ 972555 w 972555"/>
              <a:gd name="connsiteY3" fmla="*/ 568853 h 1137706"/>
              <a:gd name="connsiteX4" fmla="*/ 486278 w 972555"/>
              <a:gd name="connsiteY4" fmla="*/ 1137706 h 1137706"/>
              <a:gd name="connsiteX5" fmla="*/ 486278 w 972555"/>
              <a:gd name="connsiteY5" fmla="*/ 910165 h 1137706"/>
              <a:gd name="connsiteX6" fmla="*/ 0 w 972555"/>
              <a:gd name="connsiteY6" fmla="*/ 910165 h 1137706"/>
              <a:gd name="connsiteX7" fmla="*/ 0 w 972555"/>
              <a:gd name="connsiteY7" fmla="*/ 227541 h 113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2555" h="1137706">
                <a:moveTo>
                  <a:pt x="0" y="227541"/>
                </a:moveTo>
                <a:lnTo>
                  <a:pt x="486278" y="227541"/>
                </a:lnTo>
                <a:lnTo>
                  <a:pt x="486278" y="0"/>
                </a:lnTo>
                <a:lnTo>
                  <a:pt x="972555" y="568853"/>
                </a:lnTo>
                <a:lnTo>
                  <a:pt x="486278" y="1137706"/>
                </a:lnTo>
                <a:lnTo>
                  <a:pt x="486278" y="910165"/>
                </a:lnTo>
                <a:lnTo>
                  <a:pt x="0" y="910165"/>
                </a:lnTo>
                <a:lnTo>
                  <a:pt x="0" y="227541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227541" rIns="291766" bIns="227541" numCol="1" spcCol="1270" anchor="ctr" anchorCtr="0">
            <a:noAutofit/>
          </a:bodyPr>
          <a:lstStyle/>
          <a:p>
            <a:pPr marL="0" lvl="0" indent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PT" sz="4800" kern="1200"/>
          </a:p>
        </p:txBody>
      </p:sp>
      <p:sp>
        <p:nvSpPr>
          <p:cNvPr id="13" name="Forma livre: Forma 12">
            <a:extLst>
              <a:ext uri="{FF2B5EF4-FFF2-40B4-BE49-F238E27FC236}">
                <a16:creationId xmlns:a16="http://schemas.microsoft.com/office/drawing/2014/main" id="{611C4E4F-3812-A9CE-CEE2-43BA7D5E1671}"/>
              </a:ext>
            </a:extLst>
          </p:cNvPr>
          <p:cNvSpPr/>
          <p:nvPr/>
        </p:nvSpPr>
        <p:spPr>
          <a:xfrm>
            <a:off x="6948388" y="3525313"/>
            <a:ext cx="4587524" cy="2613020"/>
          </a:xfrm>
          <a:custGeom>
            <a:avLst/>
            <a:gdLst>
              <a:gd name="connsiteX0" fmla="*/ 0 w 4587524"/>
              <a:gd name="connsiteY0" fmla="*/ 261302 h 2613020"/>
              <a:gd name="connsiteX1" fmla="*/ 261302 w 4587524"/>
              <a:gd name="connsiteY1" fmla="*/ 0 h 2613020"/>
              <a:gd name="connsiteX2" fmla="*/ 4326222 w 4587524"/>
              <a:gd name="connsiteY2" fmla="*/ 0 h 2613020"/>
              <a:gd name="connsiteX3" fmla="*/ 4587524 w 4587524"/>
              <a:gd name="connsiteY3" fmla="*/ 261302 h 2613020"/>
              <a:gd name="connsiteX4" fmla="*/ 4587524 w 4587524"/>
              <a:gd name="connsiteY4" fmla="*/ 2351718 h 2613020"/>
              <a:gd name="connsiteX5" fmla="*/ 4326222 w 4587524"/>
              <a:gd name="connsiteY5" fmla="*/ 2613020 h 2613020"/>
              <a:gd name="connsiteX6" fmla="*/ 261302 w 4587524"/>
              <a:gd name="connsiteY6" fmla="*/ 2613020 h 2613020"/>
              <a:gd name="connsiteX7" fmla="*/ 0 w 4587524"/>
              <a:gd name="connsiteY7" fmla="*/ 2351718 h 2613020"/>
              <a:gd name="connsiteX8" fmla="*/ 0 w 4587524"/>
              <a:gd name="connsiteY8" fmla="*/ 261302 h 2613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7524" h="2613020">
                <a:moveTo>
                  <a:pt x="0" y="261302"/>
                </a:moveTo>
                <a:cubicBezTo>
                  <a:pt x="0" y="116989"/>
                  <a:pt x="116989" y="0"/>
                  <a:pt x="261302" y="0"/>
                </a:cubicBezTo>
                <a:lnTo>
                  <a:pt x="4326222" y="0"/>
                </a:lnTo>
                <a:cubicBezTo>
                  <a:pt x="4470535" y="0"/>
                  <a:pt x="4587524" y="116989"/>
                  <a:pt x="4587524" y="261302"/>
                </a:cubicBezTo>
                <a:lnTo>
                  <a:pt x="4587524" y="2351718"/>
                </a:lnTo>
                <a:cubicBezTo>
                  <a:pt x="4587524" y="2496031"/>
                  <a:pt x="4470535" y="2613020"/>
                  <a:pt x="4326222" y="2613020"/>
                </a:cubicBezTo>
                <a:lnTo>
                  <a:pt x="261302" y="2613020"/>
                </a:lnTo>
                <a:cubicBezTo>
                  <a:pt x="116989" y="2613020"/>
                  <a:pt x="0" y="2496031"/>
                  <a:pt x="0" y="2351718"/>
                </a:cubicBezTo>
                <a:lnTo>
                  <a:pt x="0" y="2613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-1455363"/>
              <a:satOff val="-83928"/>
              <a:lumOff val="8628"/>
              <a:alphaOff val="0"/>
            </a:schemeClr>
          </a:fillRef>
          <a:effectRef idx="0">
            <a:schemeClr val="accent2">
              <a:hueOff val="-1455363"/>
              <a:satOff val="-83928"/>
              <a:lumOff val="8628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24183" tIns="324183" rIns="324183" bIns="324183" numCol="1" spcCol="1270" anchor="ctr" anchorCtr="0">
            <a:noAutofit/>
          </a:bodyPr>
          <a:lstStyle/>
          <a:p>
            <a:pPr marL="0" lvl="0" indent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PT" sz="6500" kern="1200" dirty="0"/>
              <a:t>AE 2021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0195EF9-C5BC-788D-E688-701D5BE0AD56}"/>
              </a:ext>
            </a:extLst>
          </p:cNvPr>
          <p:cNvSpPr/>
          <p:nvPr/>
        </p:nvSpPr>
        <p:spPr>
          <a:xfrm>
            <a:off x="1296288" y="7481147"/>
            <a:ext cx="95994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PT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Implementadas de forma faseada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89C986B-3BF0-8A1F-9400-3A51468CA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33034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311510-6A56-A2A4-4CAB-3E8A0E5EC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9036"/>
            <a:ext cx="9144000" cy="1581888"/>
          </a:xfrm>
        </p:spPr>
        <p:txBody>
          <a:bodyPr/>
          <a:lstStyle/>
          <a:p>
            <a:r>
              <a:rPr lang="pt-PT" b="1" dirty="0"/>
              <a:t>MATEMÁTICA</a:t>
            </a:r>
            <a:br>
              <a:rPr lang="pt-PT" b="1" dirty="0"/>
            </a:br>
            <a:r>
              <a:rPr lang="pt-PT" sz="3200" b="1" dirty="0"/>
              <a:t>(novas)</a:t>
            </a:r>
            <a:r>
              <a:rPr lang="pt-PT" sz="4000" b="1" dirty="0"/>
              <a:t> APRENDIZAGENS ESSENCIAIS</a:t>
            </a:r>
            <a:endParaRPr lang="pt-PT" b="1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5C89D9E0-BE84-5787-1ADA-528E2078FD79}"/>
              </a:ext>
            </a:extLst>
          </p:cNvPr>
          <p:cNvSpPr/>
          <p:nvPr/>
        </p:nvSpPr>
        <p:spPr>
          <a:xfrm>
            <a:off x="303440" y="2168491"/>
            <a:ext cx="11585122" cy="676276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/>
              <a:t>Para quê aprender Matemática no século XXI?</a:t>
            </a:r>
            <a:endParaRPr lang="pt-PT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F13353E-B300-BED4-B9C3-E0AED971E35E}"/>
              </a:ext>
            </a:extLst>
          </p:cNvPr>
          <p:cNvSpPr/>
          <p:nvPr/>
        </p:nvSpPr>
        <p:spPr>
          <a:xfrm>
            <a:off x="303440" y="2982686"/>
            <a:ext cx="2808000" cy="1415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1. Desenvolver uma predisposição positiva para aprender Matemática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B572BA9-ED2E-56E1-D235-28B9C2378481}"/>
              </a:ext>
            </a:extLst>
          </p:cNvPr>
          <p:cNvSpPr/>
          <p:nvPr/>
        </p:nvSpPr>
        <p:spPr>
          <a:xfrm>
            <a:off x="3219596" y="2982685"/>
            <a:ext cx="2808000" cy="1415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2. Compreender e usar conhecimentos matemáticos 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A3BAB4B-9DFF-2980-B414-C9C6D4829F1E}"/>
              </a:ext>
            </a:extLst>
          </p:cNvPr>
          <p:cNvSpPr/>
          <p:nvPr/>
        </p:nvSpPr>
        <p:spPr>
          <a:xfrm>
            <a:off x="303440" y="4558784"/>
            <a:ext cx="2808000" cy="1415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5. Desenvolver e mobilizar o pensamento computacional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72C77B5-E00C-41B5-B78D-3D1A38DFF92A}"/>
              </a:ext>
            </a:extLst>
          </p:cNvPr>
          <p:cNvSpPr/>
          <p:nvPr/>
        </p:nvSpPr>
        <p:spPr>
          <a:xfrm>
            <a:off x="3219596" y="4558783"/>
            <a:ext cx="2808000" cy="1415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6. Desenvolver a capacidade de comunicar matematicamente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1004208-A37A-2FDF-50B0-C7FB295A96EE}"/>
              </a:ext>
            </a:extLst>
          </p:cNvPr>
          <p:cNvSpPr/>
          <p:nvPr/>
        </p:nvSpPr>
        <p:spPr>
          <a:xfrm>
            <a:off x="6164406" y="2982686"/>
            <a:ext cx="2808000" cy="1415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3. Desenvolver a capacidade de resolver problemas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DD7B41F-B70D-1034-073F-36718F186636}"/>
              </a:ext>
            </a:extLst>
          </p:cNvPr>
          <p:cNvSpPr/>
          <p:nvPr/>
        </p:nvSpPr>
        <p:spPr>
          <a:xfrm>
            <a:off x="9080562" y="2982685"/>
            <a:ext cx="2808000" cy="1415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4. Desenvolver a capacidade de raciocinar matematicamente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9DD2F7CA-F076-8CA7-C446-3AF53A60AD5C}"/>
              </a:ext>
            </a:extLst>
          </p:cNvPr>
          <p:cNvSpPr/>
          <p:nvPr/>
        </p:nvSpPr>
        <p:spPr>
          <a:xfrm>
            <a:off x="6164406" y="4558784"/>
            <a:ext cx="2808000" cy="1415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7. Desenvolver a capacidade de usar representações múltiplas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E42445D-7181-47BB-3BA5-99BC90E78FEF}"/>
              </a:ext>
            </a:extLst>
          </p:cNvPr>
          <p:cNvSpPr/>
          <p:nvPr/>
        </p:nvSpPr>
        <p:spPr>
          <a:xfrm>
            <a:off x="9080562" y="4558783"/>
            <a:ext cx="2808000" cy="1415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8. Desenvolver a capacidade de estabelecer conexões matemáticas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</p:spTree>
    <p:extLst>
      <p:ext uri="{BB962C8B-B14F-4D97-AF65-F5344CB8AC3E}">
        <p14:creationId xmlns:p14="http://schemas.microsoft.com/office/powerpoint/2010/main" val="515448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000"/>
                            </p:stCondLst>
                            <p:childTnLst>
                              <p:par>
                                <p:cTn id="46" presetID="18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420"/>
                            </p:stCondLst>
                            <p:childTnLst>
                              <p:par>
                                <p:cTn id="49" presetID="21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3" grpId="0" animBg="1"/>
      <p:bldP spid="4" grpId="0" animBg="1"/>
      <p:bldP spid="9" grpId="0" animBg="1"/>
      <p:bldP spid="9" grpId="1" animBg="1"/>
      <p:bldP spid="9" grpId="2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311510-6A56-A2A4-4CAB-3E8A0E5EC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9036"/>
            <a:ext cx="9144000" cy="1581888"/>
          </a:xfrm>
        </p:spPr>
        <p:txBody>
          <a:bodyPr/>
          <a:lstStyle/>
          <a:p>
            <a:r>
              <a:rPr lang="pt-PT" b="1" dirty="0"/>
              <a:t>MATEMÁTICA</a:t>
            </a:r>
            <a:br>
              <a:rPr lang="pt-PT" b="1" dirty="0"/>
            </a:br>
            <a:r>
              <a:rPr lang="pt-PT" sz="3200" b="1" dirty="0"/>
              <a:t>(novas)</a:t>
            </a:r>
            <a:r>
              <a:rPr lang="pt-PT" sz="4000" b="1" dirty="0"/>
              <a:t> APRENDIZAGENS ESSENCIAIS</a:t>
            </a:r>
            <a:endParaRPr lang="pt-PT" b="1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86416D-667A-DF3D-ADF8-DCC6BEBBC36B}"/>
              </a:ext>
            </a:extLst>
          </p:cNvPr>
          <p:cNvSpPr/>
          <p:nvPr/>
        </p:nvSpPr>
        <p:spPr>
          <a:xfrm rot="21428747">
            <a:off x="2912882" y="3126786"/>
            <a:ext cx="5392132" cy="141745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ACA65F-2287-6693-D4A4-07686C648658}"/>
              </a:ext>
            </a:extLst>
          </p:cNvPr>
          <p:cNvSpPr/>
          <p:nvPr/>
        </p:nvSpPr>
        <p:spPr>
          <a:xfrm>
            <a:off x="774896" y="2967335"/>
            <a:ext cx="1064220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8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PENSAMENTO CRÍTICO</a:t>
            </a:r>
          </a:p>
        </p:txBody>
      </p:sp>
    </p:spTree>
    <p:extLst>
      <p:ext uri="{BB962C8B-B14F-4D97-AF65-F5344CB8AC3E}">
        <p14:creationId xmlns:p14="http://schemas.microsoft.com/office/powerpoint/2010/main" val="82136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311510-6A56-A2A4-4CAB-3E8A0E5EC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9036"/>
            <a:ext cx="9144000" cy="1581888"/>
          </a:xfrm>
        </p:spPr>
        <p:txBody>
          <a:bodyPr/>
          <a:lstStyle/>
          <a:p>
            <a:r>
              <a:rPr lang="pt-PT" b="1" dirty="0"/>
              <a:t>MATEMÁTICA</a:t>
            </a:r>
            <a:br>
              <a:rPr lang="pt-PT" b="1" dirty="0"/>
            </a:br>
            <a:r>
              <a:rPr lang="pt-PT" sz="3200" b="1" dirty="0"/>
              <a:t>(novas)</a:t>
            </a:r>
            <a:r>
              <a:rPr lang="pt-PT" sz="4000" b="1" dirty="0"/>
              <a:t> APRENDIZAGENS ESSENCIAIS</a:t>
            </a:r>
            <a:endParaRPr lang="pt-PT" b="1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86416D-667A-DF3D-ADF8-DCC6BEBBC36B}"/>
              </a:ext>
            </a:extLst>
          </p:cNvPr>
          <p:cNvSpPr/>
          <p:nvPr/>
        </p:nvSpPr>
        <p:spPr>
          <a:xfrm rot="21428747">
            <a:off x="3954560" y="3162097"/>
            <a:ext cx="3469959" cy="1275347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ACA65F-2287-6693-D4A4-07686C648658}"/>
              </a:ext>
            </a:extLst>
          </p:cNvPr>
          <p:cNvSpPr/>
          <p:nvPr/>
        </p:nvSpPr>
        <p:spPr>
          <a:xfrm>
            <a:off x="2241126" y="2979963"/>
            <a:ext cx="657853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8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CRIATIVIDADE</a:t>
            </a:r>
          </a:p>
        </p:txBody>
      </p:sp>
    </p:spTree>
    <p:extLst>
      <p:ext uri="{BB962C8B-B14F-4D97-AF65-F5344CB8AC3E}">
        <p14:creationId xmlns:p14="http://schemas.microsoft.com/office/powerpoint/2010/main" val="176076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311510-6A56-A2A4-4CAB-3E8A0E5EC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9036"/>
            <a:ext cx="9144000" cy="1581888"/>
          </a:xfrm>
        </p:spPr>
        <p:txBody>
          <a:bodyPr/>
          <a:lstStyle/>
          <a:p>
            <a:r>
              <a:rPr lang="pt-PT" b="1" dirty="0"/>
              <a:t>MATEMÁTICA</a:t>
            </a:r>
            <a:br>
              <a:rPr lang="pt-PT" b="1" dirty="0"/>
            </a:br>
            <a:r>
              <a:rPr lang="pt-PT" sz="3200" b="1" dirty="0"/>
              <a:t>(novas)</a:t>
            </a:r>
            <a:r>
              <a:rPr lang="pt-PT" sz="4000" b="1" dirty="0"/>
              <a:t> APRENDIZAGENS ESSENCIAIS</a:t>
            </a:r>
            <a:endParaRPr lang="pt-PT" b="1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86416D-667A-DF3D-ADF8-DCC6BEBBC36B}"/>
              </a:ext>
            </a:extLst>
          </p:cNvPr>
          <p:cNvSpPr/>
          <p:nvPr/>
        </p:nvSpPr>
        <p:spPr>
          <a:xfrm rot="21428747">
            <a:off x="3954560" y="3162097"/>
            <a:ext cx="3469959" cy="127534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ACA65F-2287-6693-D4A4-07686C648658}"/>
              </a:ext>
            </a:extLst>
          </p:cNvPr>
          <p:cNvSpPr/>
          <p:nvPr/>
        </p:nvSpPr>
        <p:spPr>
          <a:xfrm>
            <a:off x="1902860" y="2979963"/>
            <a:ext cx="725506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8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COLABORAÇÃO</a:t>
            </a:r>
          </a:p>
        </p:txBody>
      </p:sp>
    </p:spTree>
    <p:extLst>
      <p:ext uri="{BB962C8B-B14F-4D97-AF65-F5344CB8AC3E}">
        <p14:creationId xmlns:p14="http://schemas.microsoft.com/office/powerpoint/2010/main" val="253082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311510-6A56-A2A4-4CAB-3E8A0E5EC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9036"/>
            <a:ext cx="9144000" cy="1581888"/>
          </a:xfrm>
        </p:spPr>
        <p:txBody>
          <a:bodyPr/>
          <a:lstStyle/>
          <a:p>
            <a:r>
              <a:rPr lang="pt-PT" b="1" dirty="0"/>
              <a:t>MATEMÁTICA</a:t>
            </a:r>
            <a:br>
              <a:rPr lang="pt-PT" b="1" dirty="0"/>
            </a:br>
            <a:r>
              <a:rPr lang="pt-PT" sz="3200" b="1" dirty="0"/>
              <a:t>(novas)</a:t>
            </a:r>
            <a:r>
              <a:rPr lang="pt-PT" sz="4000" b="1" dirty="0"/>
              <a:t> APRENDIZAGENS ESSENCIAIS</a:t>
            </a:r>
            <a:endParaRPr lang="pt-PT" b="1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86416D-667A-DF3D-ADF8-DCC6BEBBC36B}"/>
              </a:ext>
            </a:extLst>
          </p:cNvPr>
          <p:cNvSpPr/>
          <p:nvPr/>
        </p:nvSpPr>
        <p:spPr>
          <a:xfrm rot="21428747">
            <a:off x="3230236" y="2903894"/>
            <a:ext cx="5200485" cy="15118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ACA65F-2287-6693-D4A4-07686C648658}"/>
              </a:ext>
            </a:extLst>
          </p:cNvPr>
          <p:cNvSpPr/>
          <p:nvPr/>
        </p:nvSpPr>
        <p:spPr>
          <a:xfrm>
            <a:off x="973087" y="2979963"/>
            <a:ext cx="911461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8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AUTORREGULAÇÃO</a:t>
            </a:r>
          </a:p>
        </p:txBody>
      </p:sp>
    </p:spTree>
    <p:extLst>
      <p:ext uri="{BB962C8B-B14F-4D97-AF65-F5344CB8AC3E}">
        <p14:creationId xmlns:p14="http://schemas.microsoft.com/office/powerpoint/2010/main" val="155426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311510-6A56-A2A4-4CAB-3E8A0E5EC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9036"/>
            <a:ext cx="9144000" cy="1581888"/>
          </a:xfrm>
        </p:spPr>
        <p:txBody>
          <a:bodyPr/>
          <a:lstStyle/>
          <a:p>
            <a:r>
              <a:rPr lang="pt-PT" b="1" dirty="0"/>
              <a:t>MATEMÁTICA</a:t>
            </a:r>
            <a:br>
              <a:rPr lang="pt-PT" b="1" dirty="0"/>
            </a:br>
            <a:r>
              <a:rPr lang="pt-PT" sz="3200" b="1" dirty="0"/>
              <a:t>(novas)</a:t>
            </a:r>
            <a:r>
              <a:rPr lang="pt-PT" sz="4000" b="1" dirty="0"/>
              <a:t> APRENDIZAGENS ESSENCIAIS</a:t>
            </a:r>
            <a:endParaRPr lang="pt-PT" b="1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86416D-667A-DF3D-ADF8-DCC6BEBBC36B}"/>
              </a:ext>
            </a:extLst>
          </p:cNvPr>
          <p:cNvSpPr/>
          <p:nvPr/>
        </p:nvSpPr>
        <p:spPr>
          <a:xfrm rot="21428747">
            <a:off x="3753932" y="3105833"/>
            <a:ext cx="4550559" cy="141745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ACA65F-2287-6693-D4A4-07686C648658}"/>
              </a:ext>
            </a:extLst>
          </p:cNvPr>
          <p:cNvSpPr/>
          <p:nvPr/>
        </p:nvSpPr>
        <p:spPr>
          <a:xfrm>
            <a:off x="1002085" y="3135571"/>
            <a:ext cx="921372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8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</a:t>
            </a:r>
            <a:r>
              <a:rPr lang="en-GB" sz="8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ATITUDES</a:t>
            </a:r>
          </a:p>
        </p:txBody>
      </p:sp>
    </p:spTree>
    <p:extLst>
      <p:ext uri="{BB962C8B-B14F-4D97-AF65-F5344CB8AC3E}">
        <p14:creationId xmlns:p14="http://schemas.microsoft.com/office/powerpoint/2010/main" val="338676316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311510-6A56-A2A4-4CAB-3E8A0E5EC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9036"/>
            <a:ext cx="9144000" cy="1581888"/>
          </a:xfrm>
        </p:spPr>
        <p:txBody>
          <a:bodyPr/>
          <a:lstStyle/>
          <a:p>
            <a:r>
              <a:rPr lang="pt-PT" b="1" dirty="0"/>
              <a:t>MATEMÁTICA</a:t>
            </a:r>
            <a:br>
              <a:rPr lang="pt-PT" b="1" dirty="0"/>
            </a:br>
            <a:r>
              <a:rPr lang="pt-PT" sz="3200" b="1" dirty="0"/>
              <a:t>(novas)</a:t>
            </a:r>
            <a:r>
              <a:rPr lang="pt-PT" sz="4000" b="1" dirty="0"/>
              <a:t> APRENDIZAGENS ESSENCIAIS</a:t>
            </a:r>
            <a:endParaRPr lang="pt-PT" b="1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86416D-667A-DF3D-ADF8-DCC6BEBBC36B}"/>
              </a:ext>
            </a:extLst>
          </p:cNvPr>
          <p:cNvSpPr/>
          <p:nvPr/>
        </p:nvSpPr>
        <p:spPr>
          <a:xfrm rot="21428747">
            <a:off x="2912882" y="3126786"/>
            <a:ext cx="5392132" cy="141745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ACA65F-2287-6693-D4A4-07686C648658}"/>
              </a:ext>
            </a:extLst>
          </p:cNvPr>
          <p:cNvSpPr/>
          <p:nvPr/>
        </p:nvSpPr>
        <p:spPr>
          <a:xfrm>
            <a:off x="1280044" y="3135571"/>
            <a:ext cx="921372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8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AUTOCONFIANÇA</a:t>
            </a:r>
          </a:p>
        </p:txBody>
      </p:sp>
    </p:spTree>
    <p:extLst>
      <p:ext uri="{BB962C8B-B14F-4D97-AF65-F5344CB8AC3E}">
        <p14:creationId xmlns:p14="http://schemas.microsoft.com/office/powerpoint/2010/main" val="427814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311510-6A56-A2A4-4CAB-3E8A0E5EC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9036"/>
            <a:ext cx="9144000" cy="1581888"/>
          </a:xfrm>
        </p:spPr>
        <p:txBody>
          <a:bodyPr/>
          <a:lstStyle/>
          <a:p>
            <a:r>
              <a:rPr lang="pt-PT" b="1" dirty="0"/>
              <a:t>MATEMÁTICA</a:t>
            </a:r>
            <a:br>
              <a:rPr lang="pt-PT" b="1" dirty="0"/>
            </a:br>
            <a:r>
              <a:rPr lang="pt-PT" sz="3200" b="1" dirty="0"/>
              <a:t>(novas)</a:t>
            </a:r>
            <a:r>
              <a:rPr lang="pt-PT" sz="4000" b="1" dirty="0"/>
              <a:t> APRENDIZAGENS ESSENCIAIS</a:t>
            </a:r>
            <a:endParaRPr lang="pt-PT" b="1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86416D-667A-DF3D-ADF8-DCC6BEBBC36B}"/>
              </a:ext>
            </a:extLst>
          </p:cNvPr>
          <p:cNvSpPr/>
          <p:nvPr/>
        </p:nvSpPr>
        <p:spPr>
          <a:xfrm rot="21428747">
            <a:off x="3230236" y="3025197"/>
            <a:ext cx="5200485" cy="15118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ACA65F-2287-6693-D4A4-07686C648658}"/>
              </a:ext>
            </a:extLst>
          </p:cNvPr>
          <p:cNvSpPr/>
          <p:nvPr/>
        </p:nvSpPr>
        <p:spPr>
          <a:xfrm>
            <a:off x="1818703" y="3101266"/>
            <a:ext cx="742337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8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PERSEVERANÇA</a:t>
            </a:r>
          </a:p>
        </p:txBody>
      </p:sp>
    </p:spTree>
    <p:extLst>
      <p:ext uri="{BB962C8B-B14F-4D97-AF65-F5344CB8AC3E}">
        <p14:creationId xmlns:p14="http://schemas.microsoft.com/office/powerpoint/2010/main" val="130145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311510-6A56-A2A4-4CAB-3E8A0E5EC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9036"/>
            <a:ext cx="9144000" cy="1581888"/>
          </a:xfrm>
        </p:spPr>
        <p:txBody>
          <a:bodyPr/>
          <a:lstStyle/>
          <a:p>
            <a:r>
              <a:rPr lang="pt-PT" b="1" dirty="0"/>
              <a:t>MATEMÁTICA</a:t>
            </a:r>
            <a:br>
              <a:rPr lang="pt-PT" b="1" dirty="0"/>
            </a:br>
            <a:r>
              <a:rPr lang="pt-PT" sz="3200" b="1" dirty="0"/>
              <a:t>(novas)</a:t>
            </a:r>
            <a:r>
              <a:rPr lang="pt-PT" sz="4000" b="1" dirty="0"/>
              <a:t> APRENDIZAGENS ESSENCIAIS</a:t>
            </a:r>
            <a:endParaRPr lang="pt-PT" b="1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86416D-667A-DF3D-ADF8-DCC6BEBBC36B}"/>
              </a:ext>
            </a:extLst>
          </p:cNvPr>
          <p:cNvSpPr/>
          <p:nvPr/>
        </p:nvSpPr>
        <p:spPr>
          <a:xfrm rot="20328486">
            <a:off x="4128134" y="3135571"/>
            <a:ext cx="3069791" cy="144654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ACA65F-2287-6693-D4A4-07686C648658}"/>
              </a:ext>
            </a:extLst>
          </p:cNvPr>
          <p:cNvSpPr/>
          <p:nvPr/>
        </p:nvSpPr>
        <p:spPr>
          <a:xfrm>
            <a:off x="1280044" y="3135571"/>
            <a:ext cx="921372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8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INICIATIVA</a:t>
            </a:r>
          </a:p>
        </p:txBody>
      </p:sp>
    </p:spTree>
    <p:extLst>
      <p:ext uri="{BB962C8B-B14F-4D97-AF65-F5344CB8AC3E}">
        <p14:creationId xmlns:p14="http://schemas.microsoft.com/office/powerpoint/2010/main" val="349333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311510-6A56-A2A4-4CAB-3E8A0E5EC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9036"/>
            <a:ext cx="9144000" cy="1581888"/>
          </a:xfrm>
        </p:spPr>
        <p:txBody>
          <a:bodyPr/>
          <a:lstStyle/>
          <a:p>
            <a:r>
              <a:rPr lang="pt-PT" b="1" dirty="0"/>
              <a:t>MATEMÁTICA</a:t>
            </a:r>
            <a:br>
              <a:rPr lang="pt-PT" b="1" dirty="0"/>
            </a:br>
            <a:r>
              <a:rPr lang="pt-PT" sz="3200" b="1" dirty="0"/>
              <a:t>(novas)</a:t>
            </a:r>
            <a:r>
              <a:rPr lang="pt-PT" sz="4000" b="1" dirty="0"/>
              <a:t> APRENDIZAGENS ESSENCIAIS</a:t>
            </a:r>
            <a:endParaRPr lang="pt-PT" b="1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86416D-667A-DF3D-ADF8-DCC6BEBBC36B}"/>
              </a:ext>
            </a:extLst>
          </p:cNvPr>
          <p:cNvSpPr/>
          <p:nvPr/>
        </p:nvSpPr>
        <p:spPr>
          <a:xfrm rot="21428747">
            <a:off x="3230236" y="2903894"/>
            <a:ext cx="5200485" cy="15118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ACA65F-2287-6693-D4A4-07686C648658}"/>
              </a:ext>
            </a:extLst>
          </p:cNvPr>
          <p:cNvSpPr/>
          <p:nvPr/>
        </p:nvSpPr>
        <p:spPr>
          <a:xfrm>
            <a:off x="2437975" y="2979963"/>
            <a:ext cx="618483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8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AUTONOMIA</a:t>
            </a:r>
          </a:p>
        </p:txBody>
      </p:sp>
    </p:spTree>
    <p:extLst>
      <p:ext uri="{BB962C8B-B14F-4D97-AF65-F5344CB8AC3E}">
        <p14:creationId xmlns:p14="http://schemas.microsoft.com/office/powerpoint/2010/main" val="351610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311510-6A56-A2A4-4CAB-3E8A0E5EC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9036"/>
            <a:ext cx="9144000" cy="1581888"/>
          </a:xfrm>
        </p:spPr>
        <p:txBody>
          <a:bodyPr/>
          <a:lstStyle/>
          <a:p>
            <a:r>
              <a:rPr lang="pt-PT" b="1" dirty="0"/>
              <a:t>MATEMÁTICA</a:t>
            </a:r>
            <a:br>
              <a:rPr lang="pt-PT" b="1" dirty="0"/>
            </a:br>
            <a:r>
              <a:rPr lang="pt-PT" sz="3200" b="1" dirty="0"/>
              <a:t>(novas)</a:t>
            </a:r>
            <a:r>
              <a:rPr lang="pt-PT" sz="4000" b="1" dirty="0"/>
              <a:t> APRENDIZAGENS ESSENCIAIS</a:t>
            </a:r>
            <a:endParaRPr lang="pt-PT" b="1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86416D-667A-DF3D-ADF8-DCC6BEBBC36B}"/>
              </a:ext>
            </a:extLst>
          </p:cNvPr>
          <p:cNvSpPr/>
          <p:nvPr/>
        </p:nvSpPr>
        <p:spPr>
          <a:xfrm rot="21428747">
            <a:off x="3230235" y="2651690"/>
            <a:ext cx="5200485" cy="30753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ACA65F-2287-6693-D4A4-07686C648658}"/>
              </a:ext>
            </a:extLst>
          </p:cNvPr>
          <p:cNvSpPr/>
          <p:nvPr/>
        </p:nvSpPr>
        <p:spPr>
          <a:xfrm>
            <a:off x="301657" y="2788956"/>
            <a:ext cx="11512141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8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valorização do papel do conhecimento</a:t>
            </a:r>
            <a:endParaRPr lang="en-GB" sz="8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681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311510-6A56-A2A4-4CAB-3E8A0E5EC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9036"/>
            <a:ext cx="9144000" cy="1581888"/>
          </a:xfrm>
        </p:spPr>
        <p:txBody>
          <a:bodyPr/>
          <a:lstStyle/>
          <a:p>
            <a:r>
              <a:rPr lang="pt-PT" b="1" dirty="0"/>
              <a:t>MATEMÁTICA</a:t>
            </a:r>
            <a:br>
              <a:rPr lang="pt-PT" b="1" dirty="0"/>
            </a:br>
            <a:r>
              <a:rPr lang="pt-PT" sz="3200" b="1" dirty="0"/>
              <a:t>(novas)</a:t>
            </a:r>
            <a:r>
              <a:rPr lang="pt-PT" sz="4000" b="1" dirty="0"/>
              <a:t> APRENDIZAGENS ESSENCIAIS</a:t>
            </a:r>
            <a:endParaRPr lang="pt-PT" b="1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5C89D9E0-BE84-5787-1ADA-528E2078FD79}"/>
              </a:ext>
            </a:extLst>
          </p:cNvPr>
          <p:cNvSpPr/>
          <p:nvPr/>
        </p:nvSpPr>
        <p:spPr>
          <a:xfrm>
            <a:off x="303440" y="2168491"/>
            <a:ext cx="11585122" cy="676276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Como promover a aprendizagem da Matemática?</a:t>
            </a:r>
            <a:endParaRPr lang="pt-PT" b="1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F13353E-B300-BED4-B9C3-E0AED971E35E}"/>
              </a:ext>
            </a:extLst>
          </p:cNvPr>
          <p:cNvSpPr/>
          <p:nvPr/>
        </p:nvSpPr>
        <p:spPr>
          <a:xfrm>
            <a:off x="303440" y="2982686"/>
            <a:ext cx="2808000" cy="1415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/>
              <a:t>Abordagem em espiral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B572BA9-ED2E-56E1-D235-28B9C2378481}"/>
              </a:ext>
            </a:extLst>
          </p:cNvPr>
          <p:cNvSpPr/>
          <p:nvPr/>
        </p:nvSpPr>
        <p:spPr>
          <a:xfrm>
            <a:off x="3219596" y="2982685"/>
            <a:ext cx="2808000" cy="1415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/>
              <a:t>Articulação de conteúdos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A3BAB4B-9DFF-2980-B414-C9C6D4829F1E}"/>
              </a:ext>
            </a:extLst>
          </p:cNvPr>
          <p:cNvSpPr/>
          <p:nvPr/>
        </p:nvSpPr>
        <p:spPr>
          <a:xfrm>
            <a:off x="303440" y="4558784"/>
            <a:ext cx="2808000" cy="1415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/>
              <a:t>Tarefas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72C77B5-E00C-41B5-B78D-3D1A38DFF92A}"/>
              </a:ext>
            </a:extLst>
          </p:cNvPr>
          <p:cNvSpPr/>
          <p:nvPr/>
        </p:nvSpPr>
        <p:spPr>
          <a:xfrm>
            <a:off x="3219596" y="4558783"/>
            <a:ext cx="2808000" cy="1415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/>
              <a:t>Modos de trabalho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1004208-A37A-2FDF-50B0-C7FB295A96EE}"/>
              </a:ext>
            </a:extLst>
          </p:cNvPr>
          <p:cNvSpPr/>
          <p:nvPr/>
        </p:nvSpPr>
        <p:spPr>
          <a:xfrm>
            <a:off x="6164406" y="2982686"/>
            <a:ext cx="2808000" cy="1415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/>
              <a:t>Papel do aluno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DD7B41F-B70D-1034-073F-36718F186636}"/>
              </a:ext>
            </a:extLst>
          </p:cNvPr>
          <p:cNvSpPr/>
          <p:nvPr/>
        </p:nvSpPr>
        <p:spPr>
          <a:xfrm>
            <a:off x="9080562" y="2982685"/>
            <a:ext cx="2808000" cy="1415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/>
              <a:t>Dinâmica da aula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9DD2F7CA-F076-8CA7-C446-3AF53A60AD5C}"/>
              </a:ext>
            </a:extLst>
          </p:cNvPr>
          <p:cNvSpPr/>
          <p:nvPr/>
        </p:nvSpPr>
        <p:spPr>
          <a:xfrm>
            <a:off x="6164406" y="4558784"/>
            <a:ext cx="2808000" cy="141514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/>
              <a:t>Recursos/tecnologia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E42445D-7181-47BB-3BA5-99BC90E78FEF}"/>
              </a:ext>
            </a:extLst>
          </p:cNvPr>
          <p:cNvSpPr/>
          <p:nvPr/>
        </p:nvSpPr>
        <p:spPr>
          <a:xfrm>
            <a:off x="9080562" y="4558783"/>
            <a:ext cx="2808000" cy="141514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/>
              <a:t>calculadoras, robôs, aplicações disponíveis na Internet e software …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C43179-7643-7425-9C1F-113763CB9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</p:spTree>
    <p:extLst>
      <p:ext uri="{BB962C8B-B14F-4D97-AF65-F5344CB8AC3E}">
        <p14:creationId xmlns:p14="http://schemas.microsoft.com/office/powerpoint/2010/main" val="890780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  <p:bldP spid="4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311510-6A56-A2A4-4CAB-3E8A0E5EC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9036"/>
            <a:ext cx="9144000" cy="1581888"/>
          </a:xfrm>
        </p:spPr>
        <p:txBody>
          <a:bodyPr/>
          <a:lstStyle/>
          <a:p>
            <a:r>
              <a:rPr lang="pt-PT" b="1" dirty="0"/>
              <a:t>MATEMÁTICA</a:t>
            </a:r>
            <a:br>
              <a:rPr lang="pt-PT" b="1" dirty="0"/>
            </a:br>
            <a:r>
              <a:rPr lang="pt-PT" sz="3200" b="1" dirty="0"/>
              <a:t>(novas)</a:t>
            </a:r>
            <a:r>
              <a:rPr lang="pt-PT" sz="4000" b="1" dirty="0"/>
              <a:t> APRENDIZAGENS ESSENCIAIS</a:t>
            </a:r>
            <a:endParaRPr lang="pt-PT" b="1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86416D-667A-DF3D-ADF8-DCC6BEBBC36B}"/>
              </a:ext>
            </a:extLst>
          </p:cNvPr>
          <p:cNvSpPr/>
          <p:nvPr/>
        </p:nvSpPr>
        <p:spPr>
          <a:xfrm rot="21428747">
            <a:off x="3230235" y="2651690"/>
            <a:ext cx="5200485" cy="30753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ACA65F-2287-6693-D4A4-07686C648658}"/>
              </a:ext>
            </a:extLst>
          </p:cNvPr>
          <p:cNvSpPr/>
          <p:nvPr/>
        </p:nvSpPr>
        <p:spPr>
          <a:xfrm>
            <a:off x="301657" y="2788956"/>
            <a:ext cx="1151214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72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 integração da tecnologia com caráter instrumental</a:t>
            </a:r>
            <a:endParaRPr lang="en-GB" sz="72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0325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311510-6A56-A2A4-4CAB-3E8A0E5EC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9036"/>
            <a:ext cx="9144000" cy="1581888"/>
          </a:xfrm>
        </p:spPr>
        <p:txBody>
          <a:bodyPr/>
          <a:lstStyle/>
          <a:p>
            <a:r>
              <a:rPr lang="pt-PT" b="1" dirty="0"/>
              <a:t>MATEMÁTICA</a:t>
            </a:r>
            <a:br>
              <a:rPr lang="pt-PT" b="1" dirty="0"/>
            </a:br>
            <a:r>
              <a:rPr lang="pt-PT" sz="3200" b="1" dirty="0"/>
              <a:t>(novas)</a:t>
            </a:r>
            <a:r>
              <a:rPr lang="pt-PT" sz="4000" b="1" dirty="0"/>
              <a:t> APRENDIZAGENS ESSENCIAIS</a:t>
            </a:r>
            <a:endParaRPr lang="pt-PT" b="1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86416D-667A-DF3D-ADF8-DCC6BEBBC36B}"/>
              </a:ext>
            </a:extLst>
          </p:cNvPr>
          <p:cNvSpPr/>
          <p:nvPr/>
        </p:nvSpPr>
        <p:spPr>
          <a:xfrm rot="21428747">
            <a:off x="3230235" y="2651690"/>
            <a:ext cx="5200485" cy="3075300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ACA65F-2287-6693-D4A4-07686C648658}"/>
              </a:ext>
            </a:extLst>
          </p:cNvPr>
          <p:cNvSpPr/>
          <p:nvPr/>
        </p:nvSpPr>
        <p:spPr>
          <a:xfrm>
            <a:off x="301657" y="2788956"/>
            <a:ext cx="1151214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72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não como um fim em si mesmo</a:t>
            </a:r>
            <a:endParaRPr lang="en-GB" sz="72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49676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311510-6A56-A2A4-4CAB-3E8A0E5EC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9036"/>
            <a:ext cx="9144000" cy="1581888"/>
          </a:xfrm>
        </p:spPr>
        <p:txBody>
          <a:bodyPr/>
          <a:lstStyle/>
          <a:p>
            <a:r>
              <a:rPr lang="pt-PT" b="1" dirty="0"/>
              <a:t>MATEMÁTICA</a:t>
            </a:r>
            <a:br>
              <a:rPr lang="pt-PT" b="1" dirty="0"/>
            </a:br>
            <a:r>
              <a:rPr lang="pt-PT" sz="3200" b="1" dirty="0"/>
              <a:t>(novas)</a:t>
            </a:r>
            <a:r>
              <a:rPr lang="pt-PT" sz="4000" b="1" dirty="0"/>
              <a:t> APRENDIZAGENS ESSENCIAIS</a:t>
            </a:r>
            <a:endParaRPr lang="pt-PT" b="1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86416D-667A-DF3D-ADF8-DCC6BEBBC36B}"/>
              </a:ext>
            </a:extLst>
          </p:cNvPr>
          <p:cNvSpPr/>
          <p:nvPr/>
        </p:nvSpPr>
        <p:spPr>
          <a:xfrm rot="21428747">
            <a:off x="3230235" y="2651690"/>
            <a:ext cx="5200485" cy="30753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ACA65F-2287-6693-D4A4-07686C648658}"/>
              </a:ext>
            </a:extLst>
          </p:cNvPr>
          <p:cNvSpPr/>
          <p:nvPr/>
        </p:nvSpPr>
        <p:spPr>
          <a:xfrm>
            <a:off x="74406" y="3135571"/>
            <a:ext cx="11512141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13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DIVERSIFICADA</a:t>
            </a:r>
            <a:endParaRPr lang="en-GB" sz="13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5077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8458724B-75A6-E05B-BB8A-8CC9B1533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8492" y="-812835"/>
            <a:ext cx="12210491" cy="686840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72F8B7F-90E3-B55F-44BF-6B15500EDFD8}"/>
              </a:ext>
            </a:extLst>
          </p:cNvPr>
          <p:cNvSpPr txBox="1"/>
          <p:nvPr/>
        </p:nvSpPr>
        <p:spPr>
          <a:xfrm>
            <a:off x="8487832" y="2167888"/>
            <a:ext cx="42211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>
                <a:solidFill>
                  <a:schemeClr val="bg2">
                    <a:lumMod val="90000"/>
                  </a:schemeClr>
                </a:solidFill>
              </a:rPr>
              <a:t>Imagem de Gerd </a:t>
            </a:r>
            <a:r>
              <a:rPr lang="pt-PT" dirty="0" err="1">
                <a:solidFill>
                  <a:schemeClr val="bg2">
                    <a:lumMod val="90000"/>
                  </a:schemeClr>
                </a:solidFill>
              </a:rPr>
              <a:t>Altmann</a:t>
            </a:r>
            <a:r>
              <a:rPr lang="pt-PT" dirty="0">
                <a:solidFill>
                  <a:schemeClr val="bg2">
                    <a:lumMod val="90000"/>
                  </a:schemeClr>
                </a:solidFill>
              </a:rPr>
              <a:t> por </a:t>
            </a:r>
            <a:r>
              <a:rPr lang="pt-PT" dirty="0" err="1">
                <a:solidFill>
                  <a:schemeClr val="bg2">
                    <a:lumMod val="90000"/>
                  </a:schemeClr>
                </a:solidFill>
              </a:rPr>
              <a:t>Pixabay</a:t>
            </a:r>
            <a:r>
              <a:rPr lang="pt-PT" dirty="0">
                <a:solidFill>
                  <a:schemeClr val="bg2">
                    <a:lumMod val="90000"/>
                  </a:schemeClr>
                </a:solidFill>
              </a:rPr>
              <a:t>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608D770-3AD0-4FBE-718D-4B10E10BE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  <a:endParaRPr lang="pt-PT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95714A-C3A6-EB83-7886-ED2A04F924B9}"/>
              </a:ext>
            </a:extLst>
          </p:cNvPr>
          <p:cNvSpPr/>
          <p:nvPr/>
        </p:nvSpPr>
        <p:spPr>
          <a:xfrm>
            <a:off x="7620000" y="4320781"/>
            <a:ext cx="3383280" cy="942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579CD0-7ABC-A8F3-DD2E-1B56EA59AA5A}"/>
              </a:ext>
            </a:extLst>
          </p:cNvPr>
          <p:cNvSpPr/>
          <p:nvPr/>
        </p:nvSpPr>
        <p:spPr>
          <a:xfrm>
            <a:off x="965200" y="5069840"/>
            <a:ext cx="4074160" cy="1117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35314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311510-6A56-A2A4-4CAB-3E8A0E5EC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920" y="439036"/>
            <a:ext cx="11896078" cy="1581888"/>
          </a:xfrm>
        </p:spPr>
        <p:txBody>
          <a:bodyPr anchor="t">
            <a:noAutofit/>
          </a:bodyPr>
          <a:lstStyle/>
          <a:p>
            <a:r>
              <a:rPr lang="pt-PT" sz="5400" b="1" dirty="0"/>
              <a:t>O pensamento computacional</a:t>
            </a:r>
            <a:br>
              <a:rPr lang="pt-PT" sz="5400" b="1" dirty="0"/>
            </a:br>
            <a:r>
              <a:rPr lang="pt-PT" sz="3200" b="1" dirty="0"/>
              <a:t>pressupõe o desenvolvimento, de forma integrada, de práticas como …</a:t>
            </a:r>
            <a:br>
              <a:rPr lang="pt-PT" sz="3200" dirty="0"/>
            </a:br>
            <a:r>
              <a:rPr lang="pt-PT" sz="2000" b="1" dirty="0"/>
              <a:t>*AE Matemática 2021</a:t>
            </a:r>
            <a:endParaRPr lang="pt-PT" sz="7200" b="1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F13353E-B300-BED4-B9C3-E0AED971E35E}"/>
              </a:ext>
            </a:extLst>
          </p:cNvPr>
          <p:cNvSpPr/>
          <p:nvPr/>
        </p:nvSpPr>
        <p:spPr>
          <a:xfrm>
            <a:off x="303440" y="2210327"/>
            <a:ext cx="2808000" cy="1615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/>
              <a:t>a abstração</a:t>
            </a:r>
            <a:endParaRPr lang="pt-PT" sz="28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B572BA9-ED2E-56E1-D235-28B9C2378481}"/>
              </a:ext>
            </a:extLst>
          </p:cNvPr>
          <p:cNvSpPr/>
          <p:nvPr/>
        </p:nvSpPr>
        <p:spPr>
          <a:xfrm>
            <a:off x="3219596" y="2210326"/>
            <a:ext cx="2808000" cy="1615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/>
              <a:t>a decomposição</a:t>
            </a:r>
            <a:endParaRPr lang="pt-PT" sz="28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A3BAB4B-9DFF-2980-B414-C9C6D4829F1E}"/>
              </a:ext>
            </a:extLst>
          </p:cNvPr>
          <p:cNvSpPr/>
          <p:nvPr/>
        </p:nvSpPr>
        <p:spPr>
          <a:xfrm>
            <a:off x="303439" y="3959442"/>
            <a:ext cx="5724155" cy="20144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/>
              <a:t>o desenvolvimento de hábitos de depuração e otimização dos processos</a:t>
            </a:r>
            <a:endParaRPr lang="pt-PT" sz="2800" dirty="0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1004208-A37A-2FDF-50B0-C7FB295A96EE}"/>
              </a:ext>
            </a:extLst>
          </p:cNvPr>
          <p:cNvSpPr/>
          <p:nvPr/>
        </p:nvSpPr>
        <p:spPr>
          <a:xfrm>
            <a:off x="6164406" y="2210327"/>
            <a:ext cx="2808000" cy="1615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/>
              <a:t>o reconhecimento de padrões</a:t>
            </a:r>
            <a:endParaRPr lang="pt-PT" sz="2800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DD7B41F-B70D-1034-073F-36718F186636}"/>
              </a:ext>
            </a:extLst>
          </p:cNvPr>
          <p:cNvSpPr/>
          <p:nvPr/>
        </p:nvSpPr>
        <p:spPr>
          <a:xfrm>
            <a:off x="9080562" y="2210326"/>
            <a:ext cx="2808000" cy="1615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/>
              <a:t>a análise e definição de algoritmos</a:t>
            </a:r>
            <a:endParaRPr lang="pt-PT" sz="2800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9DD2F7CA-F076-8CA7-C446-3AF53A60AD5C}"/>
              </a:ext>
            </a:extLst>
          </p:cNvPr>
          <p:cNvSpPr/>
          <p:nvPr/>
        </p:nvSpPr>
        <p:spPr>
          <a:xfrm>
            <a:off x="6164405" y="3959442"/>
            <a:ext cx="5724155" cy="20144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800" b="1" dirty="0"/>
              <a:t>Estas práticas são imprescindíveis na atividade matemática e dotam os alunos de ferramentas que lhes permitem resolver problemas.</a:t>
            </a:r>
            <a:endParaRPr lang="pt-PT" sz="28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D567EEE-C5D0-3D06-EC8D-127B48C89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</p:spTree>
    <p:extLst>
      <p:ext uri="{BB962C8B-B14F-4D97-AF65-F5344CB8AC3E}">
        <p14:creationId xmlns:p14="http://schemas.microsoft.com/office/powerpoint/2010/main" val="6988954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-4037" y="274678"/>
            <a:ext cx="12192000" cy="17378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74" y="-7710683"/>
            <a:ext cx="12196037" cy="814129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D311510-6A56-A2A4-4CAB-3E8A0E5ECB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0613"/>
            <a:ext cx="9144000" cy="1581888"/>
          </a:xfrm>
        </p:spPr>
        <p:txBody>
          <a:bodyPr/>
          <a:lstStyle/>
          <a:p>
            <a:r>
              <a:rPr lang="pt-PT" b="1" dirty="0"/>
              <a:t>Pensamento Computacional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76F192-3CB7-F2E0-4C2D-356A318F6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13EE0CB6-8D6D-3803-74C0-0B59B1E3A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5580" y="2569651"/>
            <a:ext cx="4913349" cy="689744"/>
          </a:xfrm>
        </p:spPr>
        <p:txBody>
          <a:bodyPr>
            <a:normAutofit/>
          </a:bodyPr>
          <a:lstStyle/>
          <a:p>
            <a:r>
              <a:rPr lang="pt-PT" sz="3200" b="1" dirty="0"/>
              <a:t>https://bebras.dcc.fc.up.pt/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AE04982-3D14-4473-B69E-CE2CA8D37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056" y="2182760"/>
            <a:ext cx="6685710" cy="3619261"/>
          </a:xfrm>
          <a:prstGeom prst="rect">
            <a:avLst/>
          </a:prstGeom>
        </p:spPr>
      </p:pic>
      <p:pic>
        <p:nvPicPr>
          <p:cNvPr id="14" name="Picture 13" descr="Qr code&#10;&#10;Description automatically generated">
            <a:extLst>
              <a:ext uri="{FF2B5EF4-FFF2-40B4-BE49-F238E27FC236}">
                <a16:creationId xmlns:a16="http://schemas.microsoft.com/office/drawing/2014/main" id="{0F6684BE-B87D-5939-4CEF-9D3321EE2D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580" y="3174672"/>
            <a:ext cx="2627349" cy="262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603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0B1DC1DD-D56F-A7DE-EE57-69BEC18039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4" r="25327" b="1"/>
          <a:stretch/>
        </p:blipFill>
        <p:spPr>
          <a:xfrm rot="5400000">
            <a:off x="256027" y="-256028"/>
            <a:ext cx="6858000" cy="7370057"/>
          </a:xfrm>
          <a:prstGeom prst="rect">
            <a:avLst/>
          </a:prstGeom>
        </p:spPr>
      </p:pic>
      <p:pic>
        <p:nvPicPr>
          <p:cNvPr id="8" name="Picture 7" descr="A picture containing text, person, indoor&#10;&#10;Description automatically generated">
            <a:extLst>
              <a:ext uri="{FF2B5EF4-FFF2-40B4-BE49-F238E27FC236}">
                <a16:creationId xmlns:a16="http://schemas.microsoft.com/office/drawing/2014/main" id="{65E7C5A2-CF57-AF61-E1FE-4B81F9106A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" r="43887" b="-3"/>
          <a:stretch/>
        </p:blipFill>
        <p:spPr>
          <a:xfrm rot="5400000">
            <a:off x="8189976" y="-655319"/>
            <a:ext cx="3346704" cy="465734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878EBAF-C27A-470D-EEBE-6C281CC51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9284" y="6356350"/>
            <a:ext cx="6569241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pt-PT">
                <a:solidFill>
                  <a:srgbClr val="FFFFFF"/>
                </a:solidFill>
              </a:rPr>
              <a:t>david costa – ccTIC EDUCOM/DGE</a:t>
            </a:r>
          </a:p>
        </p:txBody>
      </p:sp>
      <p:pic>
        <p:nvPicPr>
          <p:cNvPr id="4" name="Picture 3" descr="A picture containing text, computer, indoor&#10;&#10;Description automatically generated">
            <a:extLst>
              <a:ext uri="{FF2B5EF4-FFF2-40B4-BE49-F238E27FC236}">
                <a16:creationId xmlns:a16="http://schemas.microsoft.com/office/drawing/2014/main" id="{03C1BAB4-2FA1-6FB8-76C9-2DE24C138B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4" r="23151" b="-3"/>
          <a:stretch/>
        </p:blipFill>
        <p:spPr>
          <a:xfrm rot="5400000">
            <a:off x="8189975" y="2855975"/>
            <a:ext cx="3346704" cy="465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8389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D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7822D8-C773-FBE6-EC9B-2B2344D81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495" y="643467"/>
            <a:ext cx="8441010" cy="557106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76F192-3CB7-F2E0-4C2D-356A318F6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PT">
                <a:solidFill>
                  <a:srgbClr val="FFFFFF"/>
                </a:solidFill>
              </a:rPr>
              <a:t>david costa – ccTIC EDUCOM/DGE</a:t>
            </a:r>
          </a:p>
        </p:txBody>
      </p:sp>
    </p:spTree>
    <p:extLst>
      <p:ext uri="{BB962C8B-B14F-4D97-AF65-F5344CB8AC3E}">
        <p14:creationId xmlns:p14="http://schemas.microsoft.com/office/powerpoint/2010/main" val="222979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56CD3B6-7329-7E0A-437C-E3087A9A0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  <a:endParaRPr lang="pt-PT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196A65-2D8E-A013-EAEB-F263E889C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15"/>
            <a:ext cx="5245458" cy="34620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700D6C-664A-5F5D-B719-D0E85D886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7408" y="2166718"/>
            <a:ext cx="7262489" cy="371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285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C4EC9D9-EB33-D06F-9698-55649E2C3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Tarefa 1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B01FF5-466C-7936-C3C2-3189767A7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Responder ao formulário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116B11-2A70-374D-0BE1-699663EA4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  <a:endParaRPr lang="pt-P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272B73-5708-6FF0-8E17-DEE14C4A9DB7}"/>
              </a:ext>
            </a:extLst>
          </p:cNvPr>
          <p:cNvSpPr txBox="1"/>
          <p:nvPr/>
        </p:nvSpPr>
        <p:spPr>
          <a:xfrm>
            <a:off x="930730" y="3346971"/>
            <a:ext cx="8605156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800" dirty="0"/>
              <a:t>https://forms.gle/ScKTPKiu7NayjCTx7</a:t>
            </a:r>
          </a:p>
          <a:p>
            <a:endParaRPr lang="pt-PT" sz="2800" dirty="0"/>
          </a:p>
          <a:p>
            <a:r>
              <a:rPr lang="pt-PT" sz="2800" dirty="0"/>
              <a:t>https://bit.ly/pens_comp</a:t>
            </a:r>
          </a:p>
          <a:p>
            <a:endParaRPr lang="pt-PT" sz="3200" dirty="0"/>
          </a:p>
        </p:txBody>
      </p:sp>
      <p:pic>
        <p:nvPicPr>
          <p:cNvPr id="8" name="Picture 7">
            <a:hlinkClick r:id="rId2"/>
            <a:extLst>
              <a:ext uri="{FF2B5EF4-FFF2-40B4-BE49-F238E27FC236}">
                <a16:creationId xmlns:a16="http://schemas.microsoft.com/office/drawing/2014/main" id="{397A04FD-33E0-69AA-F73F-53358A5A6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3520" y="676992"/>
            <a:ext cx="5138035" cy="513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9792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86416D-667A-DF3D-ADF8-DCC6BEBBC36B}"/>
              </a:ext>
            </a:extLst>
          </p:cNvPr>
          <p:cNvSpPr/>
          <p:nvPr/>
        </p:nvSpPr>
        <p:spPr>
          <a:xfrm rot="21428747">
            <a:off x="3230235" y="2651690"/>
            <a:ext cx="5200485" cy="30753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ACA65F-2287-6693-D4A4-07686C648658}"/>
              </a:ext>
            </a:extLst>
          </p:cNvPr>
          <p:cNvSpPr/>
          <p:nvPr/>
        </p:nvSpPr>
        <p:spPr>
          <a:xfrm>
            <a:off x="301657" y="2788956"/>
            <a:ext cx="11512141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Nesta tarefa, é preciso aplicar o reconhecimento de padrões para analisar e reconhecer diferenças entre formas.</a:t>
            </a:r>
            <a:endParaRPr lang="en-GB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E9D8675F-3AB2-20A1-8852-5DE48DFB326F}"/>
              </a:ext>
            </a:extLst>
          </p:cNvPr>
          <p:cNvSpPr txBox="1">
            <a:spLocks/>
          </p:cNvSpPr>
          <p:nvPr/>
        </p:nvSpPr>
        <p:spPr>
          <a:xfrm>
            <a:off x="1524000" y="430613"/>
            <a:ext cx="9144000" cy="15818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b="1"/>
              <a:t>Pensamento Computacional</a:t>
            </a:r>
            <a:endParaRPr lang="pt-PT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F1BB4D-E0FA-0FE3-CFF3-353CBD83C6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7523" y="5105375"/>
            <a:ext cx="2072820" cy="100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5836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86416D-667A-DF3D-ADF8-DCC6BEBBC36B}"/>
              </a:ext>
            </a:extLst>
          </p:cNvPr>
          <p:cNvSpPr/>
          <p:nvPr/>
        </p:nvSpPr>
        <p:spPr>
          <a:xfrm rot="21428747">
            <a:off x="3230235" y="2651690"/>
            <a:ext cx="5200485" cy="30753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ACA65F-2287-6693-D4A4-07686C648658}"/>
              </a:ext>
            </a:extLst>
          </p:cNvPr>
          <p:cNvSpPr/>
          <p:nvPr/>
        </p:nvSpPr>
        <p:spPr>
          <a:xfrm>
            <a:off x="301657" y="2788956"/>
            <a:ext cx="11512141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Neste caso, podem ignorar-se todas as partes do corpo dos animais que não sejam os pés. A este processo chama-se abstração …</a:t>
            </a:r>
            <a:endParaRPr lang="en-GB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E9D8675F-3AB2-20A1-8852-5DE48DFB326F}"/>
              </a:ext>
            </a:extLst>
          </p:cNvPr>
          <p:cNvSpPr txBox="1">
            <a:spLocks/>
          </p:cNvSpPr>
          <p:nvPr/>
        </p:nvSpPr>
        <p:spPr>
          <a:xfrm>
            <a:off x="1524000" y="430613"/>
            <a:ext cx="9144000" cy="15818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b="1"/>
              <a:t>Pensamento Computacional</a:t>
            </a:r>
            <a:endParaRPr lang="pt-PT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22E23A-3A93-3BE2-72A9-8D282E3F0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775" y="4992786"/>
            <a:ext cx="2103023" cy="104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7657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86416D-667A-DF3D-ADF8-DCC6BEBBC36B}"/>
              </a:ext>
            </a:extLst>
          </p:cNvPr>
          <p:cNvSpPr/>
          <p:nvPr/>
        </p:nvSpPr>
        <p:spPr>
          <a:xfrm rot="21428747">
            <a:off x="3230235" y="2651690"/>
            <a:ext cx="5200485" cy="3075300"/>
          </a:xfrm>
          <a:prstGeom prst="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ACA65F-2287-6693-D4A4-07686C648658}"/>
              </a:ext>
            </a:extLst>
          </p:cNvPr>
          <p:cNvSpPr/>
          <p:nvPr/>
        </p:nvSpPr>
        <p:spPr>
          <a:xfrm>
            <a:off x="301657" y="2788956"/>
            <a:ext cx="1151214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 reconhecimento de padrões está ligado de perto à inteligência artificial e à aprendizagem automática.</a:t>
            </a:r>
            <a:endParaRPr lang="en-GB" sz="4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E9D8675F-3AB2-20A1-8852-5DE48DFB326F}"/>
              </a:ext>
            </a:extLst>
          </p:cNvPr>
          <p:cNvSpPr txBox="1">
            <a:spLocks/>
          </p:cNvSpPr>
          <p:nvPr/>
        </p:nvSpPr>
        <p:spPr>
          <a:xfrm>
            <a:off x="1524000" y="430613"/>
            <a:ext cx="9144000" cy="15818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b="1"/>
              <a:t>Pensamento Computacional</a:t>
            </a:r>
            <a:endParaRPr lang="pt-PT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376ED6-FBE0-5E27-CE12-C6075F4DD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0473" y="5487194"/>
            <a:ext cx="2225233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2649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4ACA65F-2287-6693-D4A4-07686C648658}"/>
              </a:ext>
            </a:extLst>
          </p:cNvPr>
          <p:cNvSpPr/>
          <p:nvPr/>
        </p:nvSpPr>
        <p:spPr>
          <a:xfrm>
            <a:off x="339929" y="2523931"/>
            <a:ext cx="11512141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4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Podemos definir programação como o ato de escrever instruções para que máquinas executem uma determinada função ou várias funções encadeadas. </a:t>
            </a:r>
            <a:endParaRPr lang="en-GB" sz="4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E9D8675F-3AB2-20A1-8852-5DE48DFB326F}"/>
              </a:ext>
            </a:extLst>
          </p:cNvPr>
          <p:cNvSpPr txBox="1">
            <a:spLocks/>
          </p:cNvSpPr>
          <p:nvPr/>
        </p:nvSpPr>
        <p:spPr>
          <a:xfrm>
            <a:off x="1524000" y="430613"/>
            <a:ext cx="9144000" cy="15818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b="1" dirty="0"/>
              <a:t>Programação</a:t>
            </a:r>
          </a:p>
        </p:txBody>
      </p:sp>
    </p:spTree>
    <p:extLst>
      <p:ext uri="{BB962C8B-B14F-4D97-AF65-F5344CB8AC3E}">
        <p14:creationId xmlns:p14="http://schemas.microsoft.com/office/powerpoint/2010/main" val="41819126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6CE5C-B13E-21A2-9416-C3A6A0226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dirty="0"/>
              <a:t>Programar no dia a dia</a:t>
            </a:r>
          </a:p>
        </p:txBody>
      </p:sp>
      <p:pic>
        <p:nvPicPr>
          <p:cNvPr id="5" name="Online Media 4" title="THIS &quot;EXACT INSTRUCTIONS CHALLENGE&quot; IS SO HILARIOUS">
            <a:hlinkClick r:id="" action="ppaction://media"/>
            <a:extLst>
              <a:ext uri="{FF2B5EF4-FFF2-40B4-BE49-F238E27FC236}">
                <a16:creationId xmlns:a16="http://schemas.microsoft.com/office/drawing/2014/main" id="{98E5CA3A-90BF-5D47-2C25-D0B11942B43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6313" y="1825625"/>
            <a:ext cx="7700962" cy="4351338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F39E4A-6EFE-E340-CF05-DD07DE81B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</p:spTree>
    <p:extLst>
      <p:ext uri="{BB962C8B-B14F-4D97-AF65-F5344CB8AC3E}">
        <p14:creationId xmlns:p14="http://schemas.microsoft.com/office/powerpoint/2010/main" val="46129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E9D8675F-3AB2-20A1-8852-5DE48DFB326F}"/>
              </a:ext>
            </a:extLst>
          </p:cNvPr>
          <p:cNvSpPr txBox="1">
            <a:spLocks/>
          </p:cNvSpPr>
          <p:nvPr/>
        </p:nvSpPr>
        <p:spPr>
          <a:xfrm>
            <a:off x="1524000" y="430613"/>
            <a:ext cx="9144000" cy="15818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b="1" dirty="0"/>
              <a:t>Programação “desligada”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266D6E-0A82-9484-9070-EB70A6B04D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9664" y="2234373"/>
            <a:ext cx="5662151" cy="35969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0F6240-D8C5-1B8C-9D85-C4B9953518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747" y="2104918"/>
            <a:ext cx="4935627" cy="422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452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10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24" name="Freeform: Shape 11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12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14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16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CE43E253-5DD3-6319-9CD7-A80147021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321" y="643467"/>
            <a:ext cx="7165357" cy="5571065"/>
          </a:xfrm>
          <a:prstGeom prst="rect">
            <a:avLst/>
          </a:prstGeom>
          <a:ln>
            <a:noFill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8B98DEA-6640-AA10-853C-31B4EBDF6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PT"/>
              <a:t>david costa – ccTIC EDUCOM/DGE</a:t>
            </a:r>
          </a:p>
        </p:txBody>
      </p:sp>
    </p:spTree>
    <p:extLst>
      <p:ext uri="{BB962C8B-B14F-4D97-AF65-F5344CB8AC3E}">
        <p14:creationId xmlns:p14="http://schemas.microsoft.com/office/powerpoint/2010/main" val="20268858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D65D605-56B3-7074-D89E-5E3931D5D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PT"/>
              <a:t>david costa – ccTIC EDUCOM/DGE</a:t>
            </a: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83F6F152-463D-5B8D-513C-17170B4A81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996" y="643467"/>
            <a:ext cx="8808007" cy="5571065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768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BA24444-569E-A309-8972-B48AC9534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PT"/>
              <a:t>david costa – ccTIC EDUCOM/DGE</a:t>
            </a: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73235B-FCF8-C588-1CF3-C6B785153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642" y="643467"/>
            <a:ext cx="7258715" cy="5571065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1782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FB755F9-225F-F4F7-D353-F3CE7546E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PT"/>
              <a:t>david costa – ccTIC EDUCOM/DGE</a:t>
            </a: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AC0D25-6CF6-3AFA-AB1F-F43A92F02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170" y="643467"/>
            <a:ext cx="6985660" cy="5571065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7552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E9D8675F-3AB2-20A1-8852-5DE48DFB326F}"/>
              </a:ext>
            </a:extLst>
          </p:cNvPr>
          <p:cNvSpPr txBox="1">
            <a:spLocks/>
          </p:cNvSpPr>
          <p:nvPr/>
        </p:nvSpPr>
        <p:spPr>
          <a:xfrm>
            <a:off x="1524000" y="430613"/>
            <a:ext cx="9144000" cy="15818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b="1" dirty="0"/>
              <a:t>Programação “ligada”</a:t>
            </a:r>
          </a:p>
        </p:txBody>
      </p:sp>
      <p:pic>
        <p:nvPicPr>
          <p:cNvPr id="4" name="Picture 3">
            <a:hlinkClick r:id="rId4"/>
            <a:extLst>
              <a:ext uri="{FF2B5EF4-FFF2-40B4-BE49-F238E27FC236}">
                <a16:creationId xmlns:a16="http://schemas.microsoft.com/office/drawing/2014/main" id="{E7ED5B87-B4F0-220A-3F30-48D952F385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091" y="2458529"/>
            <a:ext cx="4178395" cy="3118434"/>
          </a:xfrm>
          <a:prstGeom prst="rect">
            <a:avLst/>
          </a:prstGeom>
        </p:spPr>
      </p:pic>
      <p:sp>
        <p:nvSpPr>
          <p:cNvPr id="11" name="TextBox 10">
            <a:hlinkClick r:id="rId4"/>
            <a:extLst>
              <a:ext uri="{FF2B5EF4-FFF2-40B4-BE49-F238E27FC236}">
                <a16:creationId xmlns:a16="http://schemas.microsoft.com/office/drawing/2014/main" id="{7C4D62D8-B83D-636C-34CF-FE6D83EA0500}"/>
              </a:ext>
            </a:extLst>
          </p:cNvPr>
          <p:cNvSpPr txBox="1"/>
          <p:nvPr/>
        </p:nvSpPr>
        <p:spPr>
          <a:xfrm>
            <a:off x="5680494" y="2925273"/>
            <a:ext cx="60988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https://www.mathplayground.com/code_builder.html</a:t>
            </a:r>
          </a:p>
        </p:txBody>
      </p:sp>
    </p:spTree>
    <p:extLst>
      <p:ext uri="{BB962C8B-B14F-4D97-AF65-F5344CB8AC3E}">
        <p14:creationId xmlns:p14="http://schemas.microsoft.com/office/powerpoint/2010/main" val="7115093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E9D8675F-3AB2-20A1-8852-5DE48DFB326F}"/>
              </a:ext>
            </a:extLst>
          </p:cNvPr>
          <p:cNvSpPr txBox="1">
            <a:spLocks/>
          </p:cNvSpPr>
          <p:nvPr/>
        </p:nvSpPr>
        <p:spPr>
          <a:xfrm>
            <a:off x="1524000" y="430613"/>
            <a:ext cx="9144000" cy="15818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b="1" dirty="0"/>
              <a:t>Programação “ligada”</a:t>
            </a:r>
          </a:p>
        </p:txBody>
      </p:sp>
      <p:sp>
        <p:nvSpPr>
          <p:cNvPr id="11" name="TextBox 10">
            <a:hlinkClick r:id="rId4"/>
            <a:extLst>
              <a:ext uri="{FF2B5EF4-FFF2-40B4-BE49-F238E27FC236}">
                <a16:creationId xmlns:a16="http://schemas.microsoft.com/office/drawing/2014/main" id="{7C4D62D8-B83D-636C-34CF-FE6D83EA0500}"/>
              </a:ext>
            </a:extLst>
          </p:cNvPr>
          <p:cNvSpPr txBox="1"/>
          <p:nvPr/>
        </p:nvSpPr>
        <p:spPr>
          <a:xfrm>
            <a:off x="7368398" y="2726164"/>
            <a:ext cx="32996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2000" b="1" dirty="0"/>
              <a:t>https://scratch.mit.edu/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35034A-F858-AC66-3CBE-C5981A94DD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728" y="2452143"/>
            <a:ext cx="6907014" cy="325926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1A25A96-9AE3-9581-B97F-45C347720074}"/>
              </a:ext>
            </a:extLst>
          </p:cNvPr>
          <p:cNvSpPr txBox="1"/>
          <p:nvPr/>
        </p:nvSpPr>
        <p:spPr>
          <a:xfrm>
            <a:off x="7368398" y="3291779"/>
            <a:ext cx="445841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dirty="0"/>
              <a:t>Exemplos:</a:t>
            </a:r>
          </a:p>
          <a:p>
            <a:r>
              <a:rPr lang="pt-PT" dirty="0">
                <a:hlinkClick r:id="rId6"/>
              </a:rPr>
              <a:t>https://scratch.mit.edu/projects/764663263/</a:t>
            </a:r>
            <a:endParaRPr lang="pt-PT" dirty="0"/>
          </a:p>
          <a:p>
            <a:r>
              <a:rPr lang="pt-PT" dirty="0">
                <a:hlinkClick r:id="rId7"/>
              </a:rPr>
              <a:t>https://scratch.mit.edu/projects/764667572/</a:t>
            </a:r>
            <a:endParaRPr lang="pt-PT" dirty="0"/>
          </a:p>
          <a:p>
            <a:r>
              <a:rPr lang="pt-PT" dirty="0">
                <a:hlinkClick r:id="rId8"/>
              </a:rPr>
              <a:t>https://scratch.mit.edu/projects/765256433/</a:t>
            </a:r>
            <a:endParaRPr lang="pt-PT" dirty="0"/>
          </a:p>
          <a:p>
            <a:r>
              <a:rPr lang="pt-PT" dirty="0">
                <a:hlinkClick r:id="rId9"/>
              </a:rPr>
              <a:t>https://scratch.mit.edu/projects/764677934/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037750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F4624AD-B31B-0563-204A-60246912F193}"/>
              </a:ext>
            </a:extLst>
          </p:cNvPr>
          <p:cNvSpPr/>
          <p:nvPr/>
        </p:nvSpPr>
        <p:spPr>
          <a:xfrm>
            <a:off x="0" y="-666825"/>
            <a:ext cx="12192000" cy="269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4AAA4E-D31F-C2C7-B017-46C814B40B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31"/>
          <a:stretch/>
        </p:blipFill>
        <p:spPr>
          <a:xfrm>
            <a:off x="0" y="-3181350"/>
            <a:ext cx="12196037" cy="3620386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BCBE9D-22D6-E762-2811-E0F8BD5FE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david costa – ccTIC EDUCOM/DGE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E9D8675F-3AB2-20A1-8852-5DE48DFB326F}"/>
              </a:ext>
            </a:extLst>
          </p:cNvPr>
          <p:cNvSpPr txBox="1">
            <a:spLocks/>
          </p:cNvSpPr>
          <p:nvPr/>
        </p:nvSpPr>
        <p:spPr>
          <a:xfrm>
            <a:off x="1524000" y="430613"/>
            <a:ext cx="9144000" cy="15818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b="1" dirty="0"/>
              <a:t>Robótica</a:t>
            </a:r>
          </a:p>
        </p:txBody>
      </p:sp>
      <p:pic>
        <p:nvPicPr>
          <p:cNvPr id="1026" name="Picture 2" descr="Bee-Bot: Robo programável">
            <a:extLst>
              <a:ext uri="{FF2B5EF4-FFF2-40B4-BE49-F238E27FC236}">
                <a16:creationId xmlns:a16="http://schemas.microsoft.com/office/drawing/2014/main" id="{88FADACE-0D56-067B-267B-948167383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102" y="2321272"/>
            <a:ext cx="3001004" cy="300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2BEAC6-275E-2589-175B-C492BAA5AA4D}"/>
              </a:ext>
            </a:extLst>
          </p:cNvPr>
          <p:cNvSpPr txBox="1"/>
          <p:nvPr/>
        </p:nvSpPr>
        <p:spPr>
          <a:xfrm>
            <a:off x="363894" y="2463283"/>
            <a:ext cx="8257592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200" b="1" dirty="0"/>
              <a:t>A robótica é um ramo interdisciplinar da ciência da computação e da engenharia. A robótica envolve projeto, construção e uso de máquinas (robôs) para realizar tarefas tradicionalmente realizadas por seres humanos.</a:t>
            </a:r>
          </a:p>
          <a:p>
            <a:endParaRPr lang="pt-PT" sz="2800" dirty="0"/>
          </a:p>
          <a:p>
            <a:r>
              <a:rPr lang="en-US" sz="1200" b="0" i="0" dirty="0">
                <a:solidFill>
                  <a:srgbClr val="1A1A1A"/>
                </a:solidFill>
                <a:effectLst/>
                <a:latin typeface="Georgia" panose="02040502050405020303" pitchFamily="18" charset="0"/>
                <a:hlinkClick r:id="rId5"/>
              </a:rPr>
              <a:t>Britannica, T. Editors of </a:t>
            </a:r>
            <a:r>
              <a:rPr lang="en-US" sz="1200" b="0" i="0" dirty="0" err="1">
                <a:solidFill>
                  <a:srgbClr val="1A1A1A"/>
                </a:solidFill>
                <a:effectLst/>
                <a:latin typeface="Georgia" panose="02040502050405020303" pitchFamily="18" charset="0"/>
                <a:hlinkClick r:id="rId5"/>
              </a:rPr>
              <a:t>Encyclopaedia</a:t>
            </a:r>
            <a:r>
              <a:rPr lang="en-US" sz="1200" b="0" i="0" dirty="0">
                <a:solidFill>
                  <a:srgbClr val="1A1A1A"/>
                </a:solidFill>
                <a:effectLst/>
                <a:latin typeface="Georgia" panose="02040502050405020303" pitchFamily="18" charset="0"/>
                <a:hlinkClick r:id="rId5"/>
              </a:rPr>
              <a:t> (2022, September 26). </a:t>
            </a:r>
            <a:r>
              <a:rPr lang="en-US" sz="1200" b="0" i="1" dirty="0">
                <a:solidFill>
                  <a:srgbClr val="1A1A1A"/>
                </a:solidFill>
                <a:effectLst/>
                <a:latin typeface="Georgia" panose="02040502050405020303" pitchFamily="18" charset="0"/>
                <a:hlinkClick r:id="rId5"/>
              </a:rPr>
              <a:t>robotics</a:t>
            </a:r>
            <a:r>
              <a:rPr lang="en-US" sz="1200" b="0" i="0" dirty="0">
                <a:solidFill>
                  <a:srgbClr val="1A1A1A"/>
                </a:solidFill>
                <a:effectLst/>
                <a:latin typeface="Georgia" panose="02040502050405020303" pitchFamily="18" charset="0"/>
                <a:hlinkClick r:id="rId5"/>
              </a:rPr>
              <a:t>. </a:t>
            </a:r>
            <a:r>
              <a:rPr lang="en-US" sz="1200" b="0" i="1" dirty="0">
                <a:solidFill>
                  <a:srgbClr val="1A1A1A"/>
                </a:solidFill>
                <a:effectLst/>
                <a:latin typeface="Georgia" panose="02040502050405020303" pitchFamily="18" charset="0"/>
                <a:hlinkClick r:id="rId5"/>
              </a:rPr>
              <a:t>Encyclopedia Britannica</a:t>
            </a:r>
            <a:r>
              <a:rPr lang="en-US" sz="1200" b="0" i="0" dirty="0">
                <a:solidFill>
                  <a:srgbClr val="1A1A1A"/>
                </a:solidFill>
                <a:effectLst/>
                <a:latin typeface="Georgia" panose="02040502050405020303" pitchFamily="18" charset="0"/>
                <a:hlinkClick r:id="rId5"/>
              </a:rPr>
              <a:t>. https://www.britannica.com/technology/robotics</a:t>
            </a:r>
            <a:r>
              <a:rPr lang="en-US" sz="1200" dirty="0">
                <a:hlinkClick r:id="rId5"/>
              </a:rPr>
              <a:t>.</a:t>
            </a:r>
            <a:endParaRPr lang="pt-PT" sz="1200" dirty="0"/>
          </a:p>
        </p:txBody>
      </p:sp>
    </p:spTree>
    <p:extLst>
      <p:ext uri="{BB962C8B-B14F-4D97-AF65-F5344CB8AC3E}">
        <p14:creationId xmlns:p14="http://schemas.microsoft.com/office/powerpoint/2010/main" val="38721341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2">
            <a:extLst>
              <a:ext uri="{FF2B5EF4-FFF2-40B4-BE49-F238E27FC236}">
                <a16:creationId xmlns:a16="http://schemas.microsoft.com/office/drawing/2014/main" id="{C96C8BAF-68F3-4B78-B238-35DF5D865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F4CD6D0-5A87-4BA2-A13A-0E40511C3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699565"/>
            <a:ext cx="3553132" cy="5156200"/>
            <a:chOff x="7807230" y="2012810"/>
            <a:chExt cx="3251252" cy="345986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877EAC0-2063-444D-8EE9-72FED2E03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C155BF8-661A-4F4A-B4EC-923105C69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A picture containing floor, indoor&#10;&#10;Description automatically generated">
            <a:extLst>
              <a:ext uri="{FF2B5EF4-FFF2-40B4-BE49-F238E27FC236}">
                <a16:creationId xmlns:a16="http://schemas.microsoft.com/office/drawing/2014/main" id="{56881DDC-CE63-38D5-33F4-DCE91F7FB0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1644" y="1672893"/>
            <a:ext cx="4279392" cy="3209544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9537076-EF48-4F72-9164-FD8260D55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19434" y="699565"/>
            <a:ext cx="3553132" cy="5156200"/>
            <a:chOff x="7807230" y="2012810"/>
            <a:chExt cx="3251252" cy="345986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89673CB-C48B-4D05-B6E4-B88CD5BAA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6C31A20-B341-476E-8C04-A26C87E1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F75BDF78-8AAF-C657-E305-3C548511C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52409" y="1672893"/>
            <a:ext cx="4279392" cy="3209544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EFC3492-86BD-4D75-B5B4-C2DBFE0BD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04093" y="699565"/>
            <a:ext cx="3553132" cy="5156200"/>
            <a:chOff x="7807230" y="2012810"/>
            <a:chExt cx="3251252" cy="345986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72E5074-2516-4705-BFF1-F508394A0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2259E4C-F24C-4180-AEC3-76255D535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Picture 7" descr="A picture containing person&#10;&#10;Description automatically generated">
            <a:extLst>
              <a:ext uri="{FF2B5EF4-FFF2-40B4-BE49-F238E27FC236}">
                <a16:creationId xmlns:a16="http://schemas.microsoft.com/office/drawing/2014/main" id="{2300D32E-08A8-F194-C5AF-B437E56550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40963" y="1672893"/>
            <a:ext cx="4279392" cy="320954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F074297-05C0-ED0B-3160-66F6D3233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PT"/>
              <a:t>david costa – ccTIC EDUCOM/DGE</a:t>
            </a:r>
          </a:p>
        </p:txBody>
      </p:sp>
    </p:spTree>
    <p:extLst>
      <p:ext uri="{BB962C8B-B14F-4D97-AF65-F5344CB8AC3E}">
        <p14:creationId xmlns:p14="http://schemas.microsoft.com/office/powerpoint/2010/main" val="39618145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floor, indoor, wood&#10;&#10;Description automatically generated">
            <a:extLst>
              <a:ext uri="{FF2B5EF4-FFF2-40B4-BE49-F238E27FC236}">
                <a16:creationId xmlns:a16="http://schemas.microsoft.com/office/drawing/2014/main" id="{651F3C1F-6010-137F-10B0-1A06377B1B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3767" y="1339850"/>
            <a:ext cx="5571066" cy="4178299"/>
          </a:xfrm>
          <a:prstGeom prst="rect">
            <a:avLst/>
          </a:prstGeom>
        </p:spPr>
      </p:pic>
      <p:pic>
        <p:nvPicPr>
          <p:cNvPr id="8" name="Picture 7" descr="A group of people playing a board game&#10;&#10;Description automatically generated with low confidence">
            <a:extLst>
              <a:ext uri="{FF2B5EF4-FFF2-40B4-BE49-F238E27FC236}">
                <a16:creationId xmlns:a16="http://schemas.microsoft.com/office/drawing/2014/main" id="{9C7502AA-BD8D-CE6F-3F54-9636AB63E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17165" y="1339850"/>
            <a:ext cx="5571066" cy="4178299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53C2210-A1A5-6471-497E-C13745C18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PT"/>
              <a:t>david costa – ccTIC EDUCOM/DGE</a:t>
            </a:r>
          </a:p>
        </p:txBody>
      </p:sp>
    </p:spTree>
    <p:extLst>
      <p:ext uri="{BB962C8B-B14F-4D97-AF65-F5344CB8AC3E}">
        <p14:creationId xmlns:p14="http://schemas.microsoft.com/office/powerpoint/2010/main" val="39327860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8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roup of people in a room&#10;&#10;Description automatically generated with low confidence">
            <a:extLst>
              <a:ext uri="{FF2B5EF4-FFF2-40B4-BE49-F238E27FC236}">
                <a16:creationId xmlns:a16="http://schemas.microsoft.com/office/drawing/2014/main" id="{DC67A5E2-81D0-1559-AF3F-989F6B5890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10467" y="1339851"/>
            <a:ext cx="5571065" cy="4178298"/>
          </a:xfrm>
          <a:prstGeom prst="rect">
            <a:avLst/>
          </a:prstGeom>
          <a:ln>
            <a:noFill/>
          </a:ln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DF2D9B0-CDEF-70BC-7474-AFCD2929D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PT"/>
              <a:t>david costa – ccTIC EDUCOM/DGE</a:t>
            </a:r>
          </a:p>
        </p:txBody>
      </p:sp>
    </p:spTree>
    <p:extLst>
      <p:ext uri="{BB962C8B-B14F-4D97-AF65-F5344CB8AC3E}">
        <p14:creationId xmlns:p14="http://schemas.microsoft.com/office/powerpoint/2010/main" val="28217823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04234A9-E2EA-98F2-A41B-DA5BFB3A5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pt-PT"/>
              <a:t>david costa – ccTIC EDUCOM/DGE</a:t>
            </a: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8071B2D5-7EBD-2DFC-83B2-20E93CF3B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811783"/>
            <a:ext cx="10905066" cy="5234432"/>
          </a:xfrm>
          <a:prstGeom prst="rect">
            <a:avLst/>
          </a:prstGeom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5472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1480</TotalTime>
  <Words>894</Words>
  <Application>Microsoft Office PowerPoint</Application>
  <PresentationFormat>Widescreen</PresentationFormat>
  <Paragraphs>129</Paragraphs>
  <Slides>41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Calibri Light</vt:lpstr>
      <vt:lpstr>Georgia</vt:lpstr>
      <vt:lpstr>Tema do Office</vt:lpstr>
      <vt:lpstr>PowerPoint Presentation</vt:lpstr>
      <vt:lpstr>PowerPoint Presentation</vt:lpstr>
      <vt:lpstr>MATEMÁTICA (novas) APRENDIZAGENS ESSENCIAIS</vt:lpstr>
      <vt:lpstr>MATEMÁTICA (novas) APRENDIZAGENS ESSENCIAIS</vt:lpstr>
      <vt:lpstr>MATEMÁTICA (novas) APRENDIZAGENS ESSENCIAIS</vt:lpstr>
      <vt:lpstr>MATEMÁTICA (novas) APRENDIZAGENS ESSENCIAIS</vt:lpstr>
      <vt:lpstr>MATEMÁTICA (novas) APRENDIZAGENS ESSENCIAIS</vt:lpstr>
      <vt:lpstr>MATEMÁTICA (novas) APRENDIZAGENS ESSENCIAIS</vt:lpstr>
      <vt:lpstr>MATEMÁTICA (novas) APRENDIZAGENS ESSENCIAIS</vt:lpstr>
      <vt:lpstr>MATEMÁTICA (novas) APRENDIZAGENS ESSENCIAIS</vt:lpstr>
      <vt:lpstr>MATEMÁTICA (novas) APRENDIZAGENS ESSENCIAIS</vt:lpstr>
      <vt:lpstr>MATEMÁTICA (novas) APRENDIZAGENS ESSENCIAIS</vt:lpstr>
      <vt:lpstr>MATEMÁTICA (novas) APRENDIZAGENS ESSENCIAIS</vt:lpstr>
      <vt:lpstr>MATEMÁTICA (novas) APRENDIZAGENS ESSENCIAIS</vt:lpstr>
      <vt:lpstr>MATEMÁTICA (novas) APRENDIZAGENS ESSENCIAIS</vt:lpstr>
      <vt:lpstr>MATEMÁTICA (novas) APRENDIZAGENS ESSENCIAIS</vt:lpstr>
      <vt:lpstr>MATEMÁTICA (novas) APRENDIZAGENS ESSENCIAIS</vt:lpstr>
      <vt:lpstr>PowerPoint Presentation</vt:lpstr>
      <vt:lpstr>O pensamento computacional pressupõe o desenvolvimento, de forma integrada, de práticas como … *AE Matemática 2021</vt:lpstr>
      <vt:lpstr>Pensamento Computacional</vt:lpstr>
      <vt:lpstr>PowerPoint Presentation</vt:lpstr>
      <vt:lpstr>PowerPoint Presentation</vt:lpstr>
      <vt:lpstr>PowerPoint Presentation</vt:lpstr>
      <vt:lpstr>Tarefa 1 </vt:lpstr>
      <vt:lpstr>PowerPoint Presentation</vt:lpstr>
      <vt:lpstr>PowerPoint Presentation</vt:lpstr>
      <vt:lpstr>PowerPoint Presentation</vt:lpstr>
      <vt:lpstr>PowerPoint Presentation</vt:lpstr>
      <vt:lpstr>Programar no dia a dia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David Costa</dc:creator>
  <cp:lastModifiedBy>David Costa</cp:lastModifiedBy>
  <cp:revision>16</cp:revision>
  <dcterms:created xsi:type="dcterms:W3CDTF">2022-10-05T19:17:22Z</dcterms:created>
  <dcterms:modified xsi:type="dcterms:W3CDTF">2022-12-07T17:28:30Z</dcterms:modified>
</cp:coreProperties>
</file>